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5" r:id="rId4"/>
  </p:sldMasterIdLst>
  <p:notesMasterIdLst>
    <p:notesMasterId r:id="rId37"/>
  </p:notesMasterIdLst>
  <p:sldIdLst>
    <p:sldId id="1431" r:id="rId5"/>
    <p:sldId id="1450" r:id="rId6"/>
    <p:sldId id="1467" r:id="rId7"/>
    <p:sldId id="1468" r:id="rId8"/>
    <p:sldId id="1469" r:id="rId9"/>
    <p:sldId id="1472" r:id="rId10"/>
    <p:sldId id="1470" r:id="rId11"/>
    <p:sldId id="1471" r:id="rId12"/>
    <p:sldId id="1364" r:id="rId13"/>
    <p:sldId id="1460" r:id="rId14"/>
    <p:sldId id="1461" r:id="rId15"/>
    <p:sldId id="1432" r:id="rId16"/>
    <p:sldId id="1474" r:id="rId17"/>
    <p:sldId id="1473" r:id="rId18"/>
    <p:sldId id="1475" r:id="rId19"/>
    <p:sldId id="1476" r:id="rId20"/>
    <p:sldId id="1477" r:id="rId21"/>
    <p:sldId id="1457" r:id="rId22"/>
    <p:sldId id="1462" r:id="rId23"/>
    <p:sldId id="1444" r:id="rId24"/>
    <p:sldId id="1442" r:id="rId25"/>
    <p:sldId id="1465" r:id="rId26"/>
    <p:sldId id="1437" r:id="rId27"/>
    <p:sldId id="1440" r:id="rId28"/>
    <p:sldId id="1373" r:id="rId29"/>
    <p:sldId id="1399" r:id="rId30"/>
    <p:sldId id="1466" r:id="rId31"/>
    <p:sldId id="1481" r:id="rId32"/>
    <p:sldId id="1482" r:id="rId33"/>
    <p:sldId id="1484" r:id="rId34"/>
    <p:sldId id="1286" r:id="rId35"/>
    <p:sldId id="1397" r:id="rId36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C5582D8-EAFE-43CC-B4CF-44807194A84B}">
          <p14:sldIdLst>
            <p14:sldId id="1431"/>
            <p14:sldId id="1450"/>
            <p14:sldId id="1467"/>
            <p14:sldId id="1468"/>
            <p14:sldId id="1469"/>
            <p14:sldId id="1472"/>
            <p14:sldId id="1470"/>
            <p14:sldId id="1471"/>
            <p14:sldId id="1364"/>
            <p14:sldId id="1460"/>
            <p14:sldId id="1461"/>
            <p14:sldId id="1432"/>
            <p14:sldId id="1474"/>
            <p14:sldId id="1473"/>
            <p14:sldId id="1475"/>
            <p14:sldId id="1476"/>
            <p14:sldId id="1477"/>
            <p14:sldId id="1457"/>
            <p14:sldId id="1462"/>
            <p14:sldId id="1444"/>
            <p14:sldId id="1442"/>
            <p14:sldId id="1465"/>
            <p14:sldId id="1437"/>
            <p14:sldId id="1440"/>
            <p14:sldId id="1373"/>
            <p14:sldId id="1399"/>
            <p14:sldId id="1466"/>
            <p14:sldId id="1481"/>
            <p14:sldId id="1482"/>
            <p14:sldId id="1484"/>
            <p14:sldId id="1286"/>
            <p14:sldId id="1397"/>
          </p14:sldIdLst>
        </p14:section>
      </p14:sectionLst>
    </p:ext>
    <p:ext uri="{EFAFB233-063F-42B5-8137-9DF3F51BA10A}">
      <p15:sldGuideLst xmlns:p15="http://schemas.microsoft.com/office/powerpoint/2012/main">
        <p15:guide id="5" pos="4649" userDrawn="1">
          <p15:clr>
            <a:srgbClr val="A4A3A4"/>
          </p15:clr>
        </p15:guide>
        <p15:guide id="6" orient="horz" pos="1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tz, Annette" initials="DA" lastIdx="2" clrIdx="0">
    <p:extLst>
      <p:ext uri="{19B8F6BF-5375-455C-9EA6-DF929625EA0E}">
        <p15:presenceInfo xmlns:p15="http://schemas.microsoft.com/office/powerpoint/2012/main" userId="S::dietz@iwkoeln.de::2ec7e466-64f8-43cf-a4e2-c59482671c58" providerId="AD"/>
      </p:ext>
    </p:extLst>
  </p:cmAuthor>
  <p:cmAuthor id="2" name="Martin, Valeska" initials="MV" lastIdx="20" clrIdx="1">
    <p:extLst>
      <p:ext uri="{19B8F6BF-5375-455C-9EA6-DF929625EA0E}">
        <p15:presenceInfo xmlns:p15="http://schemas.microsoft.com/office/powerpoint/2012/main" userId="S::valeska.martin@iwkoeln.de::1e2ca49c-4d60-48d5-a4a6-7dd2e7444061" providerId="AD"/>
      </p:ext>
    </p:extLst>
  </p:cmAuthor>
  <p:cmAuthor id="3" name="Poblocki, Svenja von" initials="PSv" lastIdx="1" clrIdx="2">
    <p:extLst>
      <p:ext uri="{19B8F6BF-5375-455C-9EA6-DF929625EA0E}">
        <p15:presenceInfo xmlns:p15="http://schemas.microsoft.com/office/powerpoint/2012/main" userId="S::poblocki@iwkoeln.de::f5eee864-6cb6-44c6-ac8f-3b6a6f6a1395" providerId="AD"/>
      </p:ext>
    </p:extLst>
  </p:cmAuthor>
  <p:cmAuthor id="4" name="Seyda, Dr. Susanne" initials="SDS" lastIdx="6" clrIdx="3">
    <p:extLst>
      <p:ext uri="{19B8F6BF-5375-455C-9EA6-DF929625EA0E}">
        <p15:presenceInfo xmlns:p15="http://schemas.microsoft.com/office/powerpoint/2012/main" userId="S::seyda@iwkoeln.de::7e0e083c-9134-4cd6-859a-31c373f497ff" providerId="AD"/>
      </p:ext>
    </p:extLst>
  </p:cmAuthor>
  <p:cmAuthor id="5" name="Schöpp, Miriam" initials="SM" lastIdx="1" clrIdx="4">
    <p:extLst>
      <p:ext uri="{19B8F6BF-5375-455C-9EA6-DF929625EA0E}">
        <p15:presenceInfo xmlns:p15="http://schemas.microsoft.com/office/powerpoint/2012/main" userId="S::schoepp@iwkoeln.de::20eb26a0-2d3a-4dbf-8021-8b0865c0fe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196"/>
    <a:srgbClr val="F4F4F4"/>
    <a:srgbClr val="F4F3F4"/>
    <a:srgbClr val="EEEDEE"/>
    <a:srgbClr val="8687F3"/>
    <a:srgbClr val="CEDAF1"/>
    <a:srgbClr val="E9EDF1"/>
    <a:srgbClr val="003567"/>
    <a:srgbClr val="F5F6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402406-B96A-4828-9714-B880704C3448}" v="1" dt="2021-09-02T15:18:47.5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86500" autoAdjust="0"/>
  </p:normalViewPr>
  <p:slideViewPr>
    <p:cSldViewPr snapToGrid="0">
      <p:cViewPr varScale="1">
        <p:scale>
          <a:sx n="79" d="100"/>
          <a:sy n="79" d="100"/>
        </p:scale>
        <p:origin x="920" y="52"/>
      </p:cViewPr>
      <p:guideLst>
        <p:guide pos="4649"/>
        <p:guide orient="horz" pos="1597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hr, Judith" userId="75a5d6eb-4ab4-40e5-b015-f2993225445a" providerId="ADAL" clId="{89402406-B96A-4828-9714-B880704C3448}"/>
    <pc:docChg chg="undo custSel addSld delSld modSld modSection">
      <pc:chgData name="Lehr, Judith" userId="75a5d6eb-4ab4-40e5-b015-f2993225445a" providerId="ADAL" clId="{89402406-B96A-4828-9714-B880704C3448}" dt="2021-09-02T15:20:31.543" v="37" actId="5793"/>
      <pc:docMkLst>
        <pc:docMk/>
      </pc:docMkLst>
      <pc:sldChg chg="modNotesTx">
        <pc:chgData name="Lehr, Judith" userId="75a5d6eb-4ab4-40e5-b015-f2993225445a" providerId="ADAL" clId="{89402406-B96A-4828-9714-B880704C3448}" dt="2021-09-02T15:20:07.725" v="29" actId="20577"/>
        <pc:sldMkLst>
          <pc:docMk/>
          <pc:sldMk cId="1631352362" sldId="1373"/>
        </pc:sldMkLst>
      </pc:sldChg>
      <pc:sldChg chg="modNotesTx">
        <pc:chgData name="Lehr, Judith" userId="75a5d6eb-4ab4-40e5-b015-f2993225445a" providerId="ADAL" clId="{89402406-B96A-4828-9714-B880704C3448}" dt="2021-09-02T15:20:11.975" v="31" actId="5793"/>
        <pc:sldMkLst>
          <pc:docMk/>
          <pc:sldMk cId="4019730003" sldId="1399"/>
        </pc:sldMkLst>
      </pc:sldChg>
      <pc:sldChg chg="modNotesTx">
        <pc:chgData name="Lehr, Judith" userId="75a5d6eb-4ab4-40e5-b015-f2993225445a" providerId="ADAL" clId="{89402406-B96A-4828-9714-B880704C3448}" dt="2021-09-02T15:18:35.794" v="3" actId="5793"/>
        <pc:sldMkLst>
          <pc:docMk/>
          <pc:sldMk cId="3407896554" sldId="1431"/>
        </pc:sldMkLst>
      </pc:sldChg>
      <pc:sldChg chg="modNotesTx">
        <pc:chgData name="Lehr, Judith" userId="75a5d6eb-4ab4-40e5-b015-f2993225445a" providerId="ADAL" clId="{89402406-B96A-4828-9714-B880704C3448}" dt="2021-09-02T15:19:10.461" v="10" actId="20577"/>
        <pc:sldMkLst>
          <pc:docMk/>
          <pc:sldMk cId="543746332" sldId="1432"/>
        </pc:sldMkLst>
      </pc:sldChg>
      <pc:sldChg chg="modNotesTx">
        <pc:chgData name="Lehr, Judith" userId="75a5d6eb-4ab4-40e5-b015-f2993225445a" providerId="ADAL" clId="{89402406-B96A-4828-9714-B880704C3448}" dt="2021-09-02T15:20:04.151" v="28" actId="5793"/>
        <pc:sldMkLst>
          <pc:docMk/>
          <pc:sldMk cId="934550497" sldId="1437"/>
        </pc:sldMkLst>
      </pc:sldChg>
      <pc:sldChg chg="modNotesTx">
        <pc:chgData name="Lehr, Judith" userId="75a5d6eb-4ab4-40e5-b015-f2993225445a" providerId="ADAL" clId="{89402406-B96A-4828-9714-B880704C3448}" dt="2021-09-02T15:19:55.904" v="26" actId="5793"/>
        <pc:sldMkLst>
          <pc:docMk/>
          <pc:sldMk cId="2431543957" sldId="1442"/>
        </pc:sldMkLst>
      </pc:sldChg>
      <pc:sldChg chg="modNotesTx">
        <pc:chgData name="Lehr, Judith" userId="75a5d6eb-4ab4-40e5-b015-f2993225445a" providerId="ADAL" clId="{89402406-B96A-4828-9714-B880704C3448}" dt="2021-09-02T15:19:48.229" v="24" actId="20577"/>
        <pc:sldMkLst>
          <pc:docMk/>
          <pc:sldMk cId="4147399118" sldId="1444"/>
        </pc:sldMkLst>
      </pc:sldChg>
      <pc:sldChg chg="modNotesTx">
        <pc:chgData name="Lehr, Judith" userId="75a5d6eb-4ab4-40e5-b015-f2993225445a" providerId="ADAL" clId="{89402406-B96A-4828-9714-B880704C3448}" dt="2021-09-02T15:18:28.232" v="1" actId="20577"/>
        <pc:sldMkLst>
          <pc:docMk/>
          <pc:sldMk cId="1448411401" sldId="1450"/>
        </pc:sldMkLst>
      </pc:sldChg>
      <pc:sldChg chg="modNotesTx">
        <pc:chgData name="Lehr, Judith" userId="75a5d6eb-4ab4-40e5-b015-f2993225445a" providerId="ADAL" clId="{89402406-B96A-4828-9714-B880704C3448}" dt="2021-09-02T15:19:39.717" v="23" actId="20577"/>
        <pc:sldMkLst>
          <pc:docMk/>
          <pc:sldMk cId="2923021021" sldId="1457"/>
        </pc:sldMkLst>
      </pc:sldChg>
      <pc:sldChg chg="modNotesTx">
        <pc:chgData name="Lehr, Judith" userId="75a5d6eb-4ab4-40e5-b015-f2993225445a" providerId="ADAL" clId="{89402406-B96A-4828-9714-B880704C3448}" dt="2021-09-02T15:18:30.439" v="2" actId="20577"/>
        <pc:sldMkLst>
          <pc:docMk/>
          <pc:sldMk cId="2188028574" sldId="1467"/>
        </pc:sldMkLst>
      </pc:sldChg>
      <pc:sldChg chg="modNotesTx">
        <pc:chgData name="Lehr, Judith" userId="75a5d6eb-4ab4-40e5-b015-f2993225445a" providerId="ADAL" clId="{89402406-B96A-4828-9714-B880704C3448}" dt="2021-09-02T15:18:43.556" v="4" actId="20577"/>
        <pc:sldMkLst>
          <pc:docMk/>
          <pc:sldMk cId="83751538" sldId="1468"/>
        </pc:sldMkLst>
      </pc:sldChg>
      <pc:sldChg chg="modNotesTx">
        <pc:chgData name="Lehr, Judith" userId="75a5d6eb-4ab4-40e5-b015-f2993225445a" providerId="ADAL" clId="{89402406-B96A-4828-9714-B880704C3448}" dt="2021-09-02T15:18:55.084" v="6" actId="20577"/>
        <pc:sldMkLst>
          <pc:docMk/>
          <pc:sldMk cId="3382213918" sldId="1470"/>
        </pc:sldMkLst>
      </pc:sldChg>
      <pc:sldChg chg="modNotesTx">
        <pc:chgData name="Lehr, Judith" userId="75a5d6eb-4ab4-40e5-b015-f2993225445a" providerId="ADAL" clId="{89402406-B96A-4828-9714-B880704C3448}" dt="2021-09-02T15:19:01.463" v="9" actId="5793"/>
        <pc:sldMkLst>
          <pc:docMk/>
          <pc:sldMk cId="2858300432" sldId="1471"/>
        </pc:sldMkLst>
      </pc:sldChg>
      <pc:sldChg chg="modNotesTx">
        <pc:chgData name="Lehr, Judith" userId="75a5d6eb-4ab4-40e5-b015-f2993225445a" providerId="ADAL" clId="{89402406-B96A-4828-9714-B880704C3448}" dt="2021-09-02T15:18:51.508" v="5" actId="20577"/>
        <pc:sldMkLst>
          <pc:docMk/>
          <pc:sldMk cId="1664525240" sldId="1472"/>
        </pc:sldMkLst>
      </pc:sldChg>
      <pc:sldChg chg="modNotesTx">
        <pc:chgData name="Lehr, Judith" userId="75a5d6eb-4ab4-40e5-b015-f2993225445a" providerId="ADAL" clId="{89402406-B96A-4828-9714-B880704C3448}" dt="2021-09-02T15:19:23.882" v="16" actId="5793"/>
        <pc:sldMkLst>
          <pc:docMk/>
          <pc:sldMk cId="2985568876" sldId="1473"/>
        </pc:sldMkLst>
      </pc:sldChg>
      <pc:sldChg chg="add del modNotesTx">
        <pc:chgData name="Lehr, Judith" userId="75a5d6eb-4ab4-40e5-b015-f2993225445a" providerId="ADAL" clId="{89402406-B96A-4828-9714-B880704C3448}" dt="2021-09-02T15:19:20.360" v="14" actId="5793"/>
        <pc:sldMkLst>
          <pc:docMk/>
          <pc:sldMk cId="768368520" sldId="1474"/>
        </pc:sldMkLst>
      </pc:sldChg>
      <pc:sldChg chg="modNotesTx">
        <pc:chgData name="Lehr, Judith" userId="75a5d6eb-4ab4-40e5-b015-f2993225445a" providerId="ADAL" clId="{89402406-B96A-4828-9714-B880704C3448}" dt="2021-09-02T15:19:30.346" v="18" actId="5793"/>
        <pc:sldMkLst>
          <pc:docMk/>
          <pc:sldMk cId="556115583" sldId="1475"/>
        </pc:sldMkLst>
      </pc:sldChg>
      <pc:sldChg chg="modNotesTx">
        <pc:chgData name="Lehr, Judith" userId="75a5d6eb-4ab4-40e5-b015-f2993225445a" providerId="ADAL" clId="{89402406-B96A-4828-9714-B880704C3448}" dt="2021-09-02T15:19:33.557" v="20" actId="5793"/>
        <pc:sldMkLst>
          <pc:docMk/>
          <pc:sldMk cId="3325584031" sldId="1476"/>
        </pc:sldMkLst>
      </pc:sldChg>
      <pc:sldChg chg="modNotesTx">
        <pc:chgData name="Lehr, Judith" userId="75a5d6eb-4ab4-40e5-b015-f2993225445a" providerId="ADAL" clId="{89402406-B96A-4828-9714-B880704C3448}" dt="2021-09-02T15:19:36.800" v="22" actId="5793"/>
        <pc:sldMkLst>
          <pc:docMk/>
          <pc:sldMk cId="2845657075" sldId="1477"/>
        </pc:sldMkLst>
      </pc:sldChg>
      <pc:sldChg chg="modNotesTx">
        <pc:chgData name="Lehr, Judith" userId="75a5d6eb-4ab4-40e5-b015-f2993225445a" providerId="ADAL" clId="{89402406-B96A-4828-9714-B880704C3448}" dt="2021-09-02T15:20:21.556" v="32" actId="20577"/>
        <pc:sldMkLst>
          <pc:docMk/>
          <pc:sldMk cId="2965771344" sldId="1481"/>
        </pc:sldMkLst>
      </pc:sldChg>
      <pc:sldChg chg="modNotesTx">
        <pc:chgData name="Lehr, Judith" userId="75a5d6eb-4ab4-40e5-b015-f2993225445a" providerId="ADAL" clId="{89402406-B96A-4828-9714-B880704C3448}" dt="2021-09-02T15:20:28.513" v="35" actId="20577"/>
        <pc:sldMkLst>
          <pc:docMk/>
          <pc:sldMk cId="3186866830" sldId="1482"/>
        </pc:sldMkLst>
      </pc:sldChg>
      <pc:sldChg chg="modNotesTx">
        <pc:chgData name="Lehr, Judith" userId="75a5d6eb-4ab4-40e5-b015-f2993225445a" providerId="ADAL" clId="{89402406-B96A-4828-9714-B880704C3448}" dt="2021-09-02T15:20:31.543" v="37" actId="5793"/>
        <pc:sldMkLst>
          <pc:docMk/>
          <pc:sldMk cId="1760710618" sldId="14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25196382529E-2"/>
          <c:y val="2.7280040354411401E-2"/>
          <c:w val="0.89687764129995018"/>
          <c:h val="0.67060031483028204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Tabelle1!$A$4</c:f>
              <c:strCache>
                <c:ptCount val="1"/>
                <c:pt idx="0">
                  <c:v>Erwerbsquote 80%, mittlere Nettozuwanderung (211.000)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Tabelle1!$B$3:$F$3</c:f>
              <c:strCache>
                <c:ptCount val="5"/>
                <c:pt idx="0">
                  <c:v>2019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strCache>
            </c:strRef>
          </c:cat>
          <c:val>
            <c:numRef>
              <c:f>Tabelle1!$B$4:$F$4</c:f>
              <c:numCache>
                <c:formatCode>General</c:formatCode>
                <c:ptCount val="5"/>
                <c:pt idx="0">
                  <c:v>41671</c:v>
                </c:pt>
                <c:pt idx="1">
                  <c:v>38025</c:v>
                </c:pt>
                <c:pt idx="2">
                  <c:v>35715</c:v>
                </c:pt>
                <c:pt idx="3">
                  <c:v>33988</c:v>
                </c:pt>
                <c:pt idx="4">
                  <c:v>31547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E0-40E4-9D98-FBBC61EA6695}"/>
            </c:ext>
          </c:extLst>
        </c:ser>
        <c:ser>
          <c:idx val="1"/>
          <c:order val="1"/>
          <c:tx>
            <c:strRef>
              <c:f>Tabelle1!$A$5</c:f>
              <c:strCache>
                <c:ptCount val="1"/>
                <c:pt idx="0">
                  <c:v>Erwerbsquote 85%, mittlere Nettozuwanderung (211.000)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Tabelle1!$B$3:$F$3</c:f>
              <c:strCache>
                <c:ptCount val="5"/>
                <c:pt idx="0">
                  <c:v>2019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strCache>
            </c:strRef>
          </c:cat>
          <c:val>
            <c:numRef>
              <c:f>Tabelle1!$B$5:$F$5</c:f>
              <c:numCache>
                <c:formatCode>General</c:formatCode>
                <c:ptCount val="5"/>
                <c:pt idx="0">
                  <c:v>43570</c:v>
                </c:pt>
                <c:pt idx="1">
                  <c:v>40147</c:v>
                </c:pt>
                <c:pt idx="2">
                  <c:v>38541</c:v>
                </c:pt>
                <c:pt idx="3">
                  <c:v>37344</c:v>
                </c:pt>
                <c:pt idx="4">
                  <c:v>35555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E0-40E4-9D98-FBBC61EA6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7291536"/>
        <c:axId val="477288584"/>
      </c:lineChart>
      <c:catAx>
        <c:axId val="47729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288584"/>
        <c:crosses val="autoZero"/>
        <c:auto val="1"/>
        <c:lblAlgn val="ctr"/>
        <c:lblOffset val="100"/>
        <c:noMultiLvlLbl val="0"/>
      </c:catAx>
      <c:valAx>
        <c:axId val="477288584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29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136453584551971"/>
          <c:w val="1"/>
          <c:h val="0.188635464154480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7E0B8-9496-4D17-8CBA-6D7811985C6C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FBB5791-9BFC-4ABD-8835-9BB9B5D6B045}">
      <dgm:prSet phldrT="[Text]"/>
      <dgm:spPr/>
      <dgm:t>
        <a:bodyPr/>
        <a:lstStyle/>
        <a:p>
          <a:r>
            <a:rPr lang="de-DE" dirty="0"/>
            <a:t>Daseinsberechtigung des Büros </a:t>
          </a:r>
        </a:p>
      </dgm:t>
    </dgm:pt>
    <dgm:pt modelId="{C34B6DF0-1D6E-4FA7-A8F6-99619BD81921}" type="parTrans" cxnId="{CDC211EF-8340-428E-8384-80622E830769}">
      <dgm:prSet/>
      <dgm:spPr/>
      <dgm:t>
        <a:bodyPr/>
        <a:lstStyle/>
        <a:p>
          <a:endParaRPr lang="de-DE"/>
        </a:p>
      </dgm:t>
    </dgm:pt>
    <dgm:pt modelId="{A41C0432-3FF1-48A7-9D5F-3035EE143FB2}" type="sibTrans" cxnId="{CDC211EF-8340-428E-8384-80622E830769}">
      <dgm:prSet/>
      <dgm:spPr/>
      <dgm:t>
        <a:bodyPr/>
        <a:lstStyle/>
        <a:p>
          <a:endParaRPr lang="de-DE"/>
        </a:p>
      </dgm:t>
    </dgm:pt>
    <dgm:pt modelId="{7B105653-07F7-4A3D-A14E-B23A588A5BB4}">
      <dgm:prSet phldrT="[Text]"/>
      <dgm:spPr/>
      <dgm:t>
        <a:bodyPr/>
        <a:lstStyle/>
        <a:p>
          <a:r>
            <a:rPr lang="de-DE" dirty="0"/>
            <a:t>Kontakt halten</a:t>
          </a:r>
        </a:p>
      </dgm:t>
    </dgm:pt>
    <dgm:pt modelId="{3EEBC5F3-6128-4530-90DE-286DFF24BAB3}" type="parTrans" cxnId="{A1E4B24E-FC72-4636-92AE-7B64CBBD759A}">
      <dgm:prSet/>
      <dgm:spPr/>
      <dgm:t>
        <a:bodyPr/>
        <a:lstStyle/>
        <a:p>
          <a:endParaRPr lang="de-DE"/>
        </a:p>
      </dgm:t>
    </dgm:pt>
    <dgm:pt modelId="{25BD3C80-4E6D-4007-A6EE-1897375E57A6}" type="sibTrans" cxnId="{A1E4B24E-FC72-4636-92AE-7B64CBBD759A}">
      <dgm:prSet/>
      <dgm:spPr/>
      <dgm:t>
        <a:bodyPr/>
        <a:lstStyle/>
        <a:p>
          <a:endParaRPr lang="de-DE"/>
        </a:p>
      </dgm:t>
    </dgm:pt>
    <dgm:pt modelId="{40584219-C090-4FA5-A8AB-B9925AD3EC50}" type="pres">
      <dgm:prSet presAssocID="{B457E0B8-9496-4D17-8CBA-6D7811985C6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43BD5D10-103B-47FB-8D89-4031CA271806}" type="pres">
      <dgm:prSet presAssocID="{B457E0B8-9496-4D17-8CBA-6D7811985C6C}" presName="Name1" presStyleCnt="0"/>
      <dgm:spPr/>
    </dgm:pt>
    <dgm:pt modelId="{D0E2531F-FF12-410D-8E76-5EB5DA2AC493}" type="pres">
      <dgm:prSet presAssocID="{B457E0B8-9496-4D17-8CBA-6D7811985C6C}" presName="cycle" presStyleCnt="0"/>
      <dgm:spPr/>
    </dgm:pt>
    <dgm:pt modelId="{CB2751ED-614F-4970-8DA8-10D8D41AA3BF}" type="pres">
      <dgm:prSet presAssocID="{B457E0B8-9496-4D17-8CBA-6D7811985C6C}" presName="srcNode" presStyleLbl="node1" presStyleIdx="0" presStyleCnt="2"/>
      <dgm:spPr/>
    </dgm:pt>
    <dgm:pt modelId="{30FE305C-BFD5-4CE7-97C9-F24E55E10360}" type="pres">
      <dgm:prSet presAssocID="{B457E0B8-9496-4D17-8CBA-6D7811985C6C}" presName="conn" presStyleLbl="parChTrans1D2" presStyleIdx="0" presStyleCnt="1"/>
      <dgm:spPr/>
      <dgm:t>
        <a:bodyPr/>
        <a:lstStyle/>
        <a:p>
          <a:endParaRPr lang="de-DE"/>
        </a:p>
      </dgm:t>
    </dgm:pt>
    <dgm:pt modelId="{ECDFCB58-F9BE-4774-83A4-B03B0FBE26DA}" type="pres">
      <dgm:prSet presAssocID="{B457E0B8-9496-4D17-8CBA-6D7811985C6C}" presName="extraNode" presStyleLbl="node1" presStyleIdx="0" presStyleCnt="2"/>
      <dgm:spPr/>
    </dgm:pt>
    <dgm:pt modelId="{FA098463-30DA-4C1E-ADAD-DBF03572D2D0}" type="pres">
      <dgm:prSet presAssocID="{B457E0B8-9496-4D17-8CBA-6D7811985C6C}" presName="dstNode" presStyleLbl="node1" presStyleIdx="0" presStyleCnt="2"/>
      <dgm:spPr/>
    </dgm:pt>
    <dgm:pt modelId="{3D01C53F-69E8-435D-AF60-812B5BF2F3C2}" type="pres">
      <dgm:prSet presAssocID="{7FBB5791-9BFC-4ABD-8835-9BB9B5D6B045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7C312B2-67A8-4065-AB5A-1ACBC65F4CFB}" type="pres">
      <dgm:prSet presAssocID="{7FBB5791-9BFC-4ABD-8835-9BB9B5D6B045}" presName="accent_1" presStyleCnt="0"/>
      <dgm:spPr/>
    </dgm:pt>
    <dgm:pt modelId="{51FC20BA-D249-4AED-9D9F-7A90B50CB57F}" type="pres">
      <dgm:prSet presAssocID="{7FBB5791-9BFC-4ABD-8835-9BB9B5D6B045}" presName="accentRepeatNode" presStyleLbl="solidFgAcc1" presStyleIdx="0" presStyleCnt="2"/>
      <dgm:spPr/>
    </dgm:pt>
    <dgm:pt modelId="{E8584015-43E4-4114-9246-99C2DE3F97EC}" type="pres">
      <dgm:prSet presAssocID="{7B105653-07F7-4A3D-A14E-B23A588A5BB4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48FA0A6-2721-48C8-817A-4BB64C0FD443}" type="pres">
      <dgm:prSet presAssocID="{7B105653-07F7-4A3D-A14E-B23A588A5BB4}" presName="accent_2" presStyleCnt="0"/>
      <dgm:spPr/>
    </dgm:pt>
    <dgm:pt modelId="{C1A6CBE3-176C-4325-AED9-8DE930A8472A}" type="pres">
      <dgm:prSet presAssocID="{7B105653-07F7-4A3D-A14E-B23A588A5BB4}" presName="accentRepeatNode" presStyleLbl="solidFgAcc1" presStyleIdx="1" presStyleCnt="2"/>
      <dgm:spPr/>
    </dgm:pt>
  </dgm:ptLst>
  <dgm:cxnLst>
    <dgm:cxn modelId="{0F3A5D00-C514-4DCA-8668-3167472AE6AE}" type="presOf" srcId="{7FBB5791-9BFC-4ABD-8835-9BB9B5D6B045}" destId="{3D01C53F-69E8-435D-AF60-812B5BF2F3C2}" srcOrd="0" destOrd="0" presId="urn:microsoft.com/office/officeart/2008/layout/VerticalCurvedList"/>
    <dgm:cxn modelId="{A1E4B24E-FC72-4636-92AE-7B64CBBD759A}" srcId="{B457E0B8-9496-4D17-8CBA-6D7811985C6C}" destId="{7B105653-07F7-4A3D-A14E-B23A588A5BB4}" srcOrd="1" destOrd="0" parTransId="{3EEBC5F3-6128-4530-90DE-286DFF24BAB3}" sibTransId="{25BD3C80-4E6D-4007-A6EE-1897375E57A6}"/>
    <dgm:cxn modelId="{19B9FE32-C755-4032-922B-6FB4026BED8E}" type="presOf" srcId="{7B105653-07F7-4A3D-A14E-B23A588A5BB4}" destId="{E8584015-43E4-4114-9246-99C2DE3F97EC}" srcOrd="0" destOrd="0" presId="urn:microsoft.com/office/officeart/2008/layout/VerticalCurvedList"/>
    <dgm:cxn modelId="{99C6F03C-5559-4640-A8FB-4848ED24BFEC}" type="presOf" srcId="{B457E0B8-9496-4D17-8CBA-6D7811985C6C}" destId="{40584219-C090-4FA5-A8AB-B9925AD3EC50}" srcOrd="0" destOrd="0" presId="urn:microsoft.com/office/officeart/2008/layout/VerticalCurvedList"/>
    <dgm:cxn modelId="{9E2ECB5F-7542-4122-9BC3-8EC5D3EE38A6}" type="presOf" srcId="{A41C0432-3FF1-48A7-9D5F-3035EE143FB2}" destId="{30FE305C-BFD5-4CE7-97C9-F24E55E10360}" srcOrd="0" destOrd="0" presId="urn:microsoft.com/office/officeart/2008/layout/VerticalCurvedList"/>
    <dgm:cxn modelId="{CDC211EF-8340-428E-8384-80622E830769}" srcId="{B457E0B8-9496-4D17-8CBA-6D7811985C6C}" destId="{7FBB5791-9BFC-4ABD-8835-9BB9B5D6B045}" srcOrd="0" destOrd="0" parTransId="{C34B6DF0-1D6E-4FA7-A8F6-99619BD81921}" sibTransId="{A41C0432-3FF1-48A7-9D5F-3035EE143FB2}"/>
    <dgm:cxn modelId="{26EFD72F-8B47-4F93-B3D6-CD562AA8B3C4}" type="presParOf" srcId="{40584219-C090-4FA5-A8AB-B9925AD3EC50}" destId="{43BD5D10-103B-47FB-8D89-4031CA271806}" srcOrd="0" destOrd="0" presId="urn:microsoft.com/office/officeart/2008/layout/VerticalCurvedList"/>
    <dgm:cxn modelId="{A299272D-EAA9-40B4-8A78-2F02D45E13E9}" type="presParOf" srcId="{43BD5D10-103B-47FB-8D89-4031CA271806}" destId="{D0E2531F-FF12-410D-8E76-5EB5DA2AC493}" srcOrd="0" destOrd="0" presId="urn:microsoft.com/office/officeart/2008/layout/VerticalCurvedList"/>
    <dgm:cxn modelId="{42D8DF72-193C-4CA5-80F6-94AD80BED8CB}" type="presParOf" srcId="{D0E2531F-FF12-410D-8E76-5EB5DA2AC493}" destId="{CB2751ED-614F-4970-8DA8-10D8D41AA3BF}" srcOrd="0" destOrd="0" presId="urn:microsoft.com/office/officeart/2008/layout/VerticalCurvedList"/>
    <dgm:cxn modelId="{2D32DDBF-0969-4DF6-A41F-74475C0DC342}" type="presParOf" srcId="{D0E2531F-FF12-410D-8E76-5EB5DA2AC493}" destId="{30FE305C-BFD5-4CE7-97C9-F24E55E10360}" srcOrd="1" destOrd="0" presId="urn:microsoft.com/office/officeart/2008/layout/VerticalCurvedList"/>
    <dgm:cxn modelId="{069C24C2-105F-427C-BC79-C1C92FD36D3C}" type="presParOf" srcId="{D0E2531F-FF12-410D-8E76-5EB5DA2AC493}" destId="{ECDFCB58-F9BE-4774-83A4-B03B0FBE26DA}" srcOrd="2" destOrd="0" presId="urn:microsoft.com/office/officeart/2008/layout/VerticalCurvedList"/>
    <dgm:cxn modelId="{45B2CF0D-13F8-4780-9EFC-B9E3C9955D3B}" type="presParOf" srcId="{D0E2531F-FF12-410D-8E76-5EB5DA2AC493}" destId="{FA098463-30DA-4C1E-ADAD-DBF03572D2D0}" srcOrd="3" destOrd="0" presId="urn:microsoft.com/office/officeart/2008/layout/VerticalCurvedList"/>
    <dgm:cxn modelId="{869E2178-0F3D-4C9D-9433-A7FFEB88304A}" type="presParOf" srcId="{43BD5D10-103B-47FB-8D89-4031CA271806}" destId="{3D01C53F-69E8-435D-AF60-812B5BF2F3C2}" srcOrd="1" destOrd="0" presId="urn:microsoft.com/office/officeart/2008/layout/VerticalCurvedList"/>
    <dgm:cxn modelId="{2B24A7B4-7942-4DAA-80EE-9EFA00B52A5C}" type="presParOf" srcId="{43BD5D10-103B-47FB-8D89-4031CA271806}" destId="{47C312B2-67A8-4065-AB5A-1ACBC65F4CFB}" srcOrd="2" destOrd="0" presId="urn:microsoft.com/office/officeart/2008/layout/VerticalCurvedList"/>
    <dgm:cxn modelId="{9C8877B5-85BF-4FE1-98C6-F7CDF1D78613}" type="presParOf" srcId="{47C312B2-67A8-4065-AB5A-1ACBC65F4CFB}" destId="{51FC20BA-D249-4AED-9D9F-7A90B50CB57F}" srcOrd="0" destOrd="0" presId="urn:microsoft.com/office/officeart/2008/layout/VerticalCurvedList"/>
    <dgm:cxn modelId="{E2EFEE42-79C1-4A23-8A7A-85609EE4C78D}" type="presParOf" srcId="{43BD5D10-103B-47FB-8D89-4031CA271806}" destId="{E8584015-43E4-4114-9246-99C2DE3F97EC}" srcOrd="3" destOrd="0" presId="urn:microsoft.com/office/officeart/2008/layout/VerticalCurvedList"/>
    <dgm:cxn modelId="{3C2E2A73-67A7-437F-888F-326E75F84850}" type="presParOf" srcId="{43BD5D10-103B-47FB-8D89-4031CA271806}" destId="{E48FA0A6-2721-48C8-817A-4BB64C0FD443}" srcOrd="4" destOrd="0" presId="urn:microsoft.com/office/officeart/2008/layout/VerticalCurvedList"/>
    <dgm:cxn modelId="{47A64EDE-F599-4DC8-AB68-E029310045B3}" type="presParOf" srcId="{E48FA0A6-2721-48C8-817A-4BB64C0FD443}" destId="{C1A6CBE3-176C-4325-AED9-8DE930A8472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4611B3-664B-4C67-B5A0-761E5A85539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2905730-AF17-443D-A41C-50774A85CD06}">
      <dgm:prSet phldrT="[Text]" custT="1"/>
      <dgm:spPr/>
      <dgm:t>
        <a:bodyPr/>
        <a:lstStyle/>
        <a:p>
          <a:endParaRPr lang="de-DE" sz="900" dirty="0"/>
        </a:p>
      </dgm:t>
    </dgm:pt>
    <dgm:pt modelId="{D78BBC0A-9A9C-4318-A4A8-9A5FFB4D0E5E}" type="parTrans" cxnId="{AA12A5AA-BCD8-4A7B-9C11-5F39ECE2516C}">
      <dgm:prSet/>
      <dgm:spPr/>
      <dgm:t>
        <a:bodyPr/>
        <a:lstStyle/>
        <a:p>
          <a:endParaRPr lang="de-DE"/>
        </a:p>
      </dgm:t>
    </dgm:pt>
    <dgm:pt modelId="{F3ADC67D-339E-43A9-AE74-F906A6178348}" type="sibTrans" cxnId="{AA12A5AA-BCD8-4A7B-9C11-5F39ECE2516C}">
      <dgm:prSet/>
      <dgm:spPr/>
      <dgm:t>
        <a:bodyPr/>
        <a:lstStyle/>
        <a:p>
          <a:endParaRPr lang="de-DE"/>
        </a:p>
      </dgm:t>
    </dgm:pt>
    <dgm:pt modelId="{57E546FB-A520-497E-9E11-CF877E88C9A2}">
      <dgm:prSet phldrT="[Text]"/>
      <dgm:spPr/>
      <dgm:t>
        <a:bodyPr/>
        <a:lstStyle/>
        <a:p>
          <a:endParaRPr lang="de-DE" dirty="0"/>
        </a:p>
      </dgm:t>
    </dgm:pt>
    <dgm:pt modelId="{D471826D-7276-45DF-B15F-F2D5E2888DEC}" type="parTrans" cxnId="{AB97DEF4-4152-41A2-8701-0C8D28E7C542}">
      <dgm:prSet/>
      <dgm:spPr/>
      <dgm:t>
        <a:bodyPr/>
        <a:lstStyle/>
        <a:p>
          <a:endParaRPr lang="de-DE"/>
        </a:p>
      </dgm:t>
    </dgm:pt>
    <dgm:pt modelId="{C54D8CE9-6B93-4C93-887A-676818026C93}" type="sibTrans" cxnId="{AB97DEF4-4152-41A2-8701-0C8D28E7C542}">
      <dgm:prSet/>
      <dgm:spPr/>
      <dgm:t>
        <a:bodyPr/>
        <a:lstStyle/>
        <a:p>
          <a:endParaRPr lang="de-DE"/>
        </a:p>
      </dgm:t>
    </dgm:pt>
    <dgm:pt modelId="{2631327E-725A-46C4-A587-B9AF5BD3E72B}">
      <dgm:prSet phldrT="[Text]"/>
      <dgm:spPr/>
      <dgm:t>
        <a:bodyPr/>
        <a:lstStyle/>
        <a:p>
          <a:endParaRPr lang="de-DE" dirty="0"/>
        </a:p>
      </dgm:t>
    </dgm:pt>
    <dgm:pt modelId="{DFFC1CFE-84B2-4B87-A41E-BF41B6DA6204}" type="parTrans" cxnId="{B5C96A91-1892-42F5-B2B3-D1FB3F4AB400}">
      <dgm:prSet/>
      <dgm:spPr/>
      <dgm:t>
        <a:bodyPr/>
        <a:lstStyle/>
        <a:p>
          <a:endParaRPr lang="de-DE"/>
        </a:p>
      </dgm:t>
    </dgm:pt>
    <dgm:pt modelId="{4A8A5F30-852F-4497-B70C-2C16B486CF8F}" type="sibTrans" cxnId="{B5C96A91-1892-42F5-B2B3-D1FB3F4AB400}">
      <dgm:prSet/>
      <dgm:spPr/>
      <dgm:t>
        <a:bodyPr/>
        <a:lstStyle/>
        <a:p>
          <a:endParaRPr lang="de-DE"/>
        </a:p>
      </dgm:t>
    </dgm:pt>
    <dgm:pt modelId="{77A8767D-B818-4831-904F-83B2B90A7B62}">
      <dgm:prSet phldrT="[Text]"/>
      <dgm:spPr/>
      <dgm:t>
        <a:bodyPr/>
        <a:lstStyle/>
        <a:p>
          <a:endParaRPr lang="de-DE" dirty="0"/>
        </a:p>
      </dgm:t>
    </dgm:pt>
    <dgm:pt modelId="{6C08ED4B-B120-4502-9E9A-1CFBE8CD07DF}" type="parTrans" cxnId="{DB4FAC95-2891-452A-8BA2-760CDB7CEEAC}">
      <dgm:prSet/>
      <dgm:spPr/>
      <dgm:t>
        <a:bodyPr/>
        <a:lstStyle/>
        <a:p>
          <a:endParaRPr lang="de-DE"/>
        </a:p>
      </dgm:t>
    </dgm:pt>
    <dgm:pt modelId="{3D0713C8-5BE5-4D0D-8559-8A2B1D7B2A7E}" type="sibTrans" cxnId="{DB4FAC95-2891-452A-8BA2-760CDB7CEEAC}">
      <dgm:prSet/>
      <dgm:spPr/>
      <dgm:t>
        <a:bodyPr/>
        <a:lstStyle/>
        <a:p>
          <a:endParaRPr lang="de-DE"/>
        </a:p>
      </dgm:t>
    </dgm:pt>
    <dgm:pt modelId="{8E737D56-D747-4259-B474-7EA4CE8242D2}" type="pres">
      <dgm:prSet presAssocID="{CA4611B3-664B-4C67-B5A0-761E5A85539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D195B9C-1974-4A7B-8D69-14FCE70EB407}" type="pres">
      <dgm:prSet presAssocID="{CA4611B3-664B-4C67-B5A0-761E5A855397}" presName="children" presStyleCnt="0"/>
      <dgm:spPr/>
    </dgm:pt>
    <dgm:pt modelId="{4BD530FB-486D-42E5-97C0-9552E6F3D27C}" type="pres">
      <dgm:prSet presAssocID="{CA4611B3-664B-4C67-B5A0-761E5A855397}" presName="childPlaceholder" presStyleCnt="0"/>
      <dgm:spPr/>
    </dgm:pt>
    <dgm:pt modelId="{2D303D5C-E2AF-4C81-887D-AF0705FE5E36}" type="pres">
      <dgm:prSet presAssocID="{CA4611B3-664B-4C67-B5A0-761E5A855397}" presName="circle" presStyleCnt="0"/>
      <dgm:spPr/>
    </dgm:pt>
    <dgm:pt modelId="{10E8AA53-0E5E-4995-B8A8-C67ACDBCFD61}" type="pres">
      <dgm:prSet presAssocID="{CA4611B3-664B-4C67-B5A0-761E5A85539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B056813-5031-4BFF-854F-2169BD9D3693}" type="pres">
      <dgm:prSet presAssocID="{CA4611B3-664B-4C67-B5A0-761E5A85539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4CEEEA2-C1E0-4176-8A4F-75DD81E27FD7}" type="pres">
      <dgm:prSet presAssocID="{CA4611B3-664B-4C67-B5A0-761E5A85539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D28C10-6183-4984-8F86-902780177C1E}" type="pres">
      <dgm:prSet presAssocID="{CA4611B3-664B-4C67-B5A0-761E5A85539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4CDF85-BF58-481C-8649-1FEE69A4016A}" type="pres">
      <dgm:prSet presAssocID="{CA4611B3-664B-4C67-B5A0-761E5A855397}" presName="quadrantPlaceholder" presStyleCnt="0"/>
      <dgm:spPr/>
    </dgm:pt>
    <dgm:pt modelId="{4B2452D8-96B6-457F-A93C-083EDCF9AAD3}" type="pres">
      <dgm:prSet presAssocID="{CA4611B3-664B-4C67-B5A0-761E5A855397}" presName="center1" presStyleLbl="fgShp" presStyleIdx="0" presStyleCnt="2"/>
      <dgm:spPr/>
    </dgm:pt>
    <dgm:pt modelId="{A1FC173C-041A-4D24-A03C-61E271C54348}" type="pres">
      <dgm:prSet presAssocID="{CA4611B3-664B-4C67-B5A0-761E5A855397}" presName="center2" presStyleLbl="fgShp" presStyleIdx="1" presStyleCnt="2"/>
      <dgm:spPr/>
    </dgm:pt>
  </dgm:ptLst>
  <dgm:cxnLst>
    <dgm:cxn modelId="{87E38285-03D9-4172-B861-E79A8B193200}" type="presOf" srcId="{2631327E-725A-46C4-A587-B9AF5BD3E72B}" destId="{D4CEEEA2-C1E0-4176-8A4F-75DD81E27FD7}" srcOrd="0" destOrd="0" presId="urn:microsoft.com/office/officeart/2005/8/layout/cycle4"/>
    <dgm:cxn modelId="{DB4FAC95-2891-452A-8BA2-760CDB7CEEAC}" srcId="{CA4611B3-664B-4C67-B5A0-761E5A855397}" destId="{77A8767D-B818-4831-904F-83B2B90A7B62}" srcOrd="3" destOrd="0" parTransId="{6C08ED4B-B120-4502-9E9A-1CFBE8CD07DF}" sibTransId="{3D0713C8-5BE5-4D0D-8559-8A2B1D7B2A7E}"/>
    <dgm:cxn modelId="{AA12A5AA-BCD8-4A7B-9C11-5F39ECE2516C}" srcId="{CA4611B3-664B-4C67-B5A0-761E5A855397}" destId="{A2905730-AF17-443D-A41C-50774A85CD06}" srcOrd="0" destOrd="0" parTransId="{D78BBC0A-9A9C-4318-A4A8-9A5FFB4D0E5E}" sibTransId="{F3ADC67D-339E-43A9-AE74-F906A6178348}"/>
    <dgm:cxn modelId="{43ADA031-61C3-473B-8537-7435092F5EED}" type="presOf" srcId="{57E546FB-A520-497E-9E11-CF877E88C9A2}" destId="{CB056813-5031-4BFF-854F-2169BD9D3693}" srcOrd="0" destOrd="0" presId="urn:microsoft.com/office/officeart/2005/8/layout/cycle4"/>
    <dgm:cxn modelId="{FCC5651D-A308-4D90-9E49-809C6ACA481C}" type="presOf" srcId="{77A8767D-B818-4831-904F-83B2B90A7B62}" destId="{0FD28C10-6183-4984-8F86-902780177C1E}" srcOrd="0" destOrd="0" presId="urn:microsoft.com/office/officeart/2005/8/layout/cycle4"/>
    <dgm:cxn modelId="{B5C96A91-1892-42F5-B2B3-D1FB3F4AB400}" srcId="{CA4611B3-664B-4C67-B5A0-761E5A855397}" destId="{2631327E-725A-46C4-A587-B9AF5BD3E72B}" srcOrd="2" destOrd="0" parTransId="{DFFC1CFE-84B2-4B87-A41E-BF41B6DA6204}" sibTransId="{4A8A5F30-852F-4497-B70C-2C16B486CF8F}"/>
    <dgm:cxn modelId="{AB97DEF4-4152-41A2-8701-0C8D28E7C542}" srcId="{CA4611B3-664B-4C67-B5A0-761E5A855397}" destId="{57E546FB-A520-497E-9E11-CF877E88C9A2}" srcOrd="1" destOrd="0" parTransId="{D471826D-7276-45DF-B15F-F2D5E2888DEC}" sibTransId="{C54D8CE9-6B93-4C93-887A-676818026C93}"/>
    <dgm:cxn modelId="{8D36AC56-7D8E-4CDB-80AF-85740E361589}" type="presOf" srcId="{A2905730-AF17-443D-A41C-50774A85CD06}" destId="{10E8AA53-0E5E-4995-B8A8-C67ACDBCFD61}" srcOrd="0" destOrd="0" presId="urn:microsoft.com/office/officeart/2005/8/layout/cycle4"/>
    <dgm:cxn modelId="{1653150D-9983-4BAB-B2AF-6EFDCFE3B2E4}" type="presOf" srcId="{CA4611B3-664B-4C67-B5A0-761E5A855397}" destId="{8E737D56-D747-4259-B474-7EA4CE8242D2}" srcOrd="0" destOrd="0" presId="urn:microsoft.com/office/officeart/2005/8/layout/cycle4"/>
    <dgm:cxn modelId="{A4A675F9-7A36-44A1-9237-14BD9673ACEA}" type="presParOf" srcId="{8E737D56-D747-4259-B474-7EA4CE8242D2}" destId="{0D195B9C-1974-4A7B-8D69-14FCE70EB407}" srcOrd="0" destOrd="0" presId="urn:microsoft.com/office/officeart/2005/8/layout/cycle4"/>
    <dgm:cxn modelId="{5ED9E629-C57C-4B9E-8820-A8C71B2FB0D8}" type="presParOf" srcId="{0D195B9C-1974-4A7B-8D69-14FCE70EB407}" destId="{4BD530FB-486D-42E5-97C0-9552E6F3D27C}" srcOrd="0" destOrd="0" presId="urn:microsoft.com/office/officeart/2005/8/layout/cycle4"/>
    <dgm:cxn modelId="{C134955F-7DEB-4E29-B757-E1C7FDBBC416}" type="presParOf" srcId="{8E737D56-D747-4259-B474-7EA4CE8242D2}" destId="{2D303D5C-E2AF-4C81-887D-AF0705FE5E36}" srcOrd="1" destOrd="0" presId="urn:microsoft.com/office/officeart/2005/8/layout/cycle4"/>
    <dgm:cxn modelId="{C215AEFB-E2ED-4DE9-B31B-2064703B0F2D}" type="presParOf" srcId="{2D303D5C-E2AF-4C81-887D-AF0705FE5E36}" destId="{10E8AA53-0E5E-4995-B8A8-C67ACDBCFD61}" srcOrd="0" destOrd="0" presId="urn:microsoft.com/office/officeart/2005/8/layout/cycle4"/>
    <dgm:cxn modelId="{87405D9C-1AE7-4618-85CC-763833D1700E}" type="presParOf" srcId="{2D303D5C-E2AF-4C81-887D-AF0705FE5E36}" destId="{CB056813-5031-4BFF-854F-2169BD9D3693}" srcOrd="1" destOrd="0" presId="urn:microsoft.com/office/officeart/2005/8/layout/cycle4"/>
    <dgm:cxn modelId="{132535F4-EEA7-4A69-A604-F18A7E489BCD}" type="presParOf" srcId="{2D303D5C-E2AF-4C81-887D-AF0705FE5E36}" destId="{D4CEEEA2-C1E0-4176-8A4F-75DD81E27FD7}" srcOrd="2" destOrd="0" presId="urn:microsoft.com/office/officeart/2005/8/layout/cycle4"/>
    <dgm:cxn modelId="{4DAFDDB3-6787-4707-B77E-284E61F34060}" type="presParOf" srcId="{2D303D5C-E2AF-4C81-887D-AF0705FE5E36}" destId="{0FD28C10-6183-4984-8F86-902780177C1E}" srcOrd="3" destOrd="0" presId="urn:microsoft.com/office/officeart/2005/8/layout/cycle4"/>
    <dgm:cxn modelId="{26542DA3-5076-491A-BF0B-FF0638F3F649}" type="presParOf" srcId="{2D303D5C-E2AF-4C81-887D-AF0705FE5E36}" destId="{4C4CDF85-BF58-481C-8649-1FEE69A4016A}" srcOrd="4" destOrd="0" presId="urn:microsoft.com/office/officeart/2005/8/layout/cycle4"/>
    <dgm:cxn modelId="{C2E4D5AA-261A-4EF7-8233-8BF879756E6B}" type="presParOf" srcId="{8E737D56-D747-4259-B474-7EA4CE8242D2}" destId="{4B2452D8-96B6-457F-A93C-083EDCF9AAD3}" srcOrd="2" destOrd="0" presId="urn:microsoft.com/office/officeart/2005/8/layout/cycle4"/>
    <dgm:cxn modelId="{07948370-2F86-4420-B729-6303881757C7}" type="presParOf" srcId="{8E737D56-D747-4259-B474-7EA4CE8242D2}" destId="{A1FC173C-041A-4D24-A03C-61E271C5434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E305C-BFD5-4CE7-97C9-F24E55E10360}">
      <dsp:nvSpPr>
        <dsp:cNvPr id="0" name=""/>
        <dsp:cNvSpPr/>
      </dsp:nvSpPr>
      <dsp:spPr>
        <a:xfrm>
          <a:off x="-3760402" y="-581617"/>
          <a:ext cx="4513334" cy="4513334"/>
        </a:xfrm>
        <a:prstGeom prst="blockArc">
          <a:avLst>
            <a:gd name="adj1" fmla="val 18900000"/>
            <a:gd name="adj2" fmla="val 2700000"/>
            <a:gd name="adj3" fmla="val 479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01C53F-69E8-435D-AF60-812B5BF2F3C2}">
      <dsp:nvSpPr>
        <dsp:cNvPr id="0" name=""/>
        <dsp:cNvSpPr/>
      </dsp:nvSpPr>
      <dsp:spPr>
        <a:xfrm>
          <a:off x="615832" y="478595"/>
          <a:ext cx="3252696" cy="9570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9664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/>
            <a:t>Daseinsberechtigung des Büros </a:t>
          </a:r>
        </a:p>
      </dsp:txBody>
      <dsp:txXfrm>
        <a:off x="615832" y="478595"/>
        <a:ext cx="3252696" cy="957056"/>
      </dsp:txXfrm>
    </dsp:sp>
    <dsp:sp modelId="{51FC20BA-D249-4AED-9D9F-7A90B50CB57F}">
      <dsp:nvSpPr>
        <dsp:cNvPr id="0" name=""/>
        <dsp:cNvSpPr/>
      </dsp:nvSpPr>
      <dsp:spPr>
        <a:xfrm>
          <a:off x="17671" y="358963"/>
          <a:ext cx="1196320" cy="11963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84015-43E4-4114-9246-99C2DE3F97EC}">
      <dsp:nvSpPr>
        <dsp:cNvPr id="0" name=""/>
        <dsp:cNvSpPr/>
      </dsp:nvSpPr>
      <dsp:spPr>
        <a:xfrm>
          <a:off x="615832" y="1914448"/>
          <a:ext cx="3252696" cy="9570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9664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/>
            <a:t>Kontakt halten</a:t>
          </a:r>
        </a:p>
      </dsp:txBody>
      <dsp:txXfrm>
        <a:off x="615832" y="1914448"/>
        <a:ext cx="3252696" cy="957056"/>
      </dsp:txXfrm>
    </dsp:sp>
    <dsp:sp modelId="{C1A6CBE3-176C-4325-AED9-8DE930A8472A}">
      <dsp:nvSpPr>
        <dsp:cNvPr id="0" name=""/>
        <dsp:cNvSpPr/>
      </dsp:nvSpPr>
      <dsp:spPr>
        <a:xfrm>
          <a:off x="17671" y="1794816"/>
          <a:ext cx="1196320" cy="11963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8AA53-0E5E-4995-B8A8-C67ACDBCFD61}">
      <dsp:nvSpPr>
        <dsp:cNvPr id="0" name=""/>
        <dsp:cNvSpPr/>
      </dsp:nvSpPr>
      <dsp:spPr>
        <a:xfrm>
          <a:off x="1326377" y="188542"/>
          <a:ext cx="1432261" cy="14322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 dirty="0"/>
        </a:p>
      </dsp:txBody>
      <dsp:txXfrm>
        <a:off x="1745877" y="608042"/>
        <a:ext cx="1012761" cy="1012761"/>
      </dsp:txXfrm>
    </dsp:sp>
    <dsp:sp modelId="{CB056813-5031-4BFF-854F-2169BD9D3693}">
      <dsp:nvSpPr>
        <dsp:cNvPr id="0" name=""/>
        <dsp:cNvSpPr/>
      </dsp:nvSpPr>
      <dsp:spPr>
        <a:xfrm rot="5400000">
          <a:off x="2824794" y="188542"/>
          <a:ext cx="1432261" cy="14322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500" kern="1200" dirty="0"/>
        </a:p>
      </dsp:txBody>
      <dsp:txXfrm rot="-5400000">
        <a:off x="2824794" y="608042"/>
        <a:ext cx="1012761" cy="1012761"/>
      </dsp:txXfrm>
    </dsp:sp>
    <dsp:sp modelId="{D4CEEEA2-C1E0-4176-8A4F-75DD81E27FD7}">
      <dsp:nvSpPr>
        <dsp:cNvPr id="0" name=""/>
        <dsp:cNvSpPr/>
      </dsp:nvSpPr>
      <dsp:spPr>
        <a:xfrm rot="10800000">
          <a:off x="2824794" y="1686959"/>
          <a:ext cx="1432261" cy="14322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500" kern="1200" dirty="0"/>
        </a:p>
      </dsp:txBody>
      <dsp:txXfrm rot="10800000">
        <a:off x="2824794" y="1686959"/>
        <a:ext cx="1012761" cy="1012761"/>
      </dsp:txXfrm>
    </dsp:sp>
    <dsp:sp modelId="{0FD28C10-6183-4984-8F86-902780177C1E}">
      <dsp:nvSpPr>
        <dsp:cNvPr id="0" name=""/>
        <dsp:cNvSpPr/>
      </dsp:nvSpPr>
      <dsp:spPr>
        <a:xfrm rot="16200000">
          <a:off x="1326377" y="1686959"/>
          <a:ext cx="1432261" cy="14322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500" kern="1200" dirty="0"/>
        </a:p>
      </dsp:txBody>
      <dsp:txXfrm rot="5400000">
        <a:off x="1745877" y="1686959"/>
        <a:ext cx="1012761" cy="1012761"/>
      </dsp:txXfrm>
    </dsp:sp>
    <dsp:sp modelId="{4B2452D8-96B6-457F-A93C-083EDCF9AAD3}">
      <dsp:nvSpPr>
        <dsp:cNvPr id="0" name=""/>
        <dsp:cNvSpPr/>
      </dsp:nvSpPr>
      <dsp:spPr>
        <a:xfrm>
          <a:off x="2544461" y="1356182"/>
          <a:ext cx="494510" cy="43000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173C-041A-4D24-A03C-61E271C54348}">
      <dsp:nvSpPr>
        <dsp:cNvPr id="0" name=""/>
        <dsp:cNvSpPr/>
      </dsp:nvSpPr>
      <dsp:spPr>
        <a:xfrm rot="10800000">
          <a:off x="2544461" y="1521570"/>
          <a:ext cx="494510" cy="43000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6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836" y="0"/>
            <a:ext cx="2945659" cy="4986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767DA154-4D0A-4AA3-9E8F-B48F06CC6650}" type="datetimeFigureOut">
              <a:rPr lang="de-DE" smtClean="0"/>
              <a:pPr/>
              <a:t>03.09.2021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>
              <a:latin typeface="MetaOT-Norm" panose="020B0504030101020102" pitchFamily="34" charset="0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011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836" y="9428011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207831A8-7F26-482C-9FF3-54ADF63910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08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mfsfj.de/resource/blob/108986/13abe13cebbeb2136c29d9bdf5753bdd/digitalisierung-chancen-und-herausforderungen-data.pdf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39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11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192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51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023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393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963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360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2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464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24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646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363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schemeClr val="bg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393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059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Ausgangslage: Büro hat seine Monopolstellung als einziger Ort von Wissensvermittlung verloren // Viele Unternehmen denken bewusst über eine Verkleinerung der Bürofläche nach // Büro bleibt nach wie vor Raum der Begegnung (</a:t>
            </a:r>
          </a:p>
          <a:p>
            <a:r>
              <a:rPr lang="de-DE" dirty="0"/>
              <a:t> // Raum schafft Kultur (Bank -&gt; gerne dunkle Hölzer/ </a:t>
            </a:r>
            <a:r>
              <a:rPr lang="de-DE" dirty="0" err="1"/>
              <a:t>Mamor</a:t>
            </a:r>
            <a:r>
              <a:rPr lang="de-DE" dirty="0"/>
              <a:t> – robust) </a:t>
            </a:r>
          </a:p>
          <a:p>
            <a:endParaRPr lang="de-DE" dirty="0"/>
          </a:p>
          <a:p>
            <a:r>
              <a:rPr lang="de-DE" dirty="0"/>
              <a:t>Raum-Nutzungskonzepte (Kreativitätsraum, Ruheraum, Raum für Austausch)// Akustik, Licht // Erlebnischarakter</a:t>
            </a:r>
          </a:p>
          <a:p>
            <a:endParaRPr lang="de-DE" dirty="0"/>
          </a:p>
          <a:p>
            <a:r>
              <a:rPr lang="de-DE" dirty="0"/>
              <a:t>Anreize= TELEKOM Weiterbildung vor Ort, Freitagsabend-feierabend Bier, Henkel am Hauptsitz Kantine </a:t>
            </a:r>
            <a:r>
              <a:rPr lang="de-DE" dirty="0" err="1"/>
              <a:t>mondernisiert</a:t>
            </a:r>
            <a:r>
              <a:rPr lang="de-DE" dirty="0"/>
              <a:t> und Menüs überarbeitet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051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826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5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472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558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311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254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C9949-535E-44FD-BB2F-058F3166ED7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41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605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13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de-DE" sz="1000" dirty="0"/>
                  <a:t>∅ </a:t>
                </a:r>
                <a:r>
                  <a:rPr lang="de-DE" sz="1000" b="1" dirty="0">
                    <a:solidFill>
                      <a:schemeClr val="lt1"/>
                    </a:solidFill>
                  </a:rPr>
                  <a:t>4,4 </a:t>
                </a:r>
                <a:r>
                  <a:rPr lang="de-DE" sz="1000" b="1" i="0">
                    <a:solidFill>
                      <a:schemeClr val="lt1"/>
                    </a:solidFill>
                    <a:latin typeface="Cambria Math" panose="02040503050406030204" pitchFamily="18" charset="0"/>
                  </a:rPr>
                  <a:t>(𝑺𝒕𝒖𝒏𝒅𝒆𝒏∗)/𝑾𝒐𝒄𝒉𝒆</a:t>
                </a:r>
                <a:r>
                  <a:rPr lang="de-DE" sz="1000" dirty="0">
                    <a:solidFill>
                      <a:schemeClr val="lt1"/>
                    </a:solidFill>
                  </a:rPr>
                  <a:t> </a:t>
                </a:r>
                <a:r>
                  <a:rPr lang="de-DE" sz="1000" i="1" u="sng" dirty="0"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*=</a:t>
                </a:r>
                <a:r>
                  <a:rPr lang="de-DE" sz="2400" i="1" u="sng" dirty="0"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lang="de-DE" sz="1000" i="1" u="sng" dirty="0"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Digitalisierung – Chancen und Herausforderungen für die partnerschaftliche Vereinbarkeit von Familie und Beruf (bmfsfj.de</a:t>
                </a:r>
                <a:r>
                  <a:rPr lang="de-DE" sz="1000" i="1" u="sng" dirty="0"/>
                  <a:t>)</a:t>
                </a:r>
                <a:endParaRPr lang="de-DE" sz="1000" u="sng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de-DE" sz="1000" dirty="0">
                    <a:solidFill>
                      <a:schemeClr val="lt1"/>
                    </a:solidFill>
                  </a:rPr>
                  <a:t>Expertinnen und Experten </a:t>
                </a:r>
                <a:r>
                  <a:rPr lang="de-DE" sz="1000" b="1" dirty="0">
                    <a:solidFill>
                      <a:schemeClr val="lt1"/>
                    </a:solidFill>
                  </a:rPr>
                  <a:t>unabhängig ihrer räumlichen Verfügbarkeit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de-DE" sz="1000" b="1" dirty="0">
                  <a:solidFill>
                    <a:schemeClr val="lt1"/>
                  </a:solidFill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de-DE" sz="1000" i="1" dirty="0">
                    <a:solidFill>
                      <a:schemeClr val="bg1"/>
                    </a:solidFill>
                  </a:rPr>
                  <a:t>Befragung von PWC </a:t>
                </a:r>
                <a:r>
                  <a:rPr lang="de-DE" sz="1200" dirty="0"/>
                  <a:t>: 60% der Arbeitgeber gehen von einer Reduktion des Flächenbedarfs innerhalb der nächsten drei Jahre aus – durchschnittlich sollen 20% der Flächen abgebaut werden</a:t>
                </a:r>
                <a:endParaRPr lang="de-DE" sz="1000" i="1" dirty="0">
                  <a:solidFill>
                    <a:schemeClr val="bg1"/>
                  </a:solidFill>
                </a:endParaRPr>
              </a:p>
              <a:p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16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66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154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sz="1200" dirty="0">
              <a:solidFill>
                <a:schemeClr val="lt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522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831A8-7F26-482C-9FF3-54ADF639107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887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W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für Datum / Referent">
            <a:extLst>
              <a:ext uri="{FF2B5EF4-FFF2-40B4-BE49-F238E27FC236}">
                <a16:creationId xmlns:a16="http://schemas.microsoft.com/office/drawing/2014/main" id="{D6D522DC-D349-4748-B823-284440686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2001" y="4754700"/>
            <a:ext cx="4655720" cy="270000"/>
          </a:xfrm>
        </p:spPr>
        <p:txBody>
          <a:bodyPr anchor="ctr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Klicken und Datum / Name eingeben</a:t>
            </a:r>
          </a:p>
        </p:txBody>
      </p:sp>
      <p:sp>
        <p:nvSpPr>
          <p:cNvPr id="16" name="Rechteck mit Titelbild">
            <a:extLst>
              <a:ext uri="{FF2B5EF4-FFF2-40B4-BE49-F238E27FC236}">
                <a16:creationId xmlns:a16="http://schemas.microsoft.com/office/drawing/2014/main" id="{0E964847-1C7B-467E-919B-56E298B8C7F9}"/>
              </a:ext>
            </a:extLst>
          </p:cNvPr>
          <p:cNvSpPr/>
          <p:nvPr/>
        </p:nvSpPr>
        <p:spPr>
          <a:xfrm>
            <a:off x="-1" y="1670364"/>
            <a:ext cx="9144001" cy="2926640"/>
          </a:xfrm>
          <a:prstGeom prst="rect">
            <a:avLst/>
          </a:prstGeom>
          <a:blipFill>
            <a:blip r:embed="rId2"/>
            <a:srcRect/>
            <a:stretch>
              <a:fillRect t="-46722" b="-319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Grafik Claim">
            <a:extLst>
              <a:ext uri="{FF2B5EF4-FFF2-40B4-BE49-F238E27FC236}">
                <a16:creationId xmlns:a16="http://schemas.microsoft.com/office/drawing/2014/main" id="{58665CF9-49CF-4FBC-A9F0-27385926B8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4" y="4818348"/>
            <a:ext cx="2472065" cy="135000"/>
          </a:xfrm>
          <a:prstGeom prst="rect">
            <a:avLst/>
          </a:prstGeom>
        </p:spPr>
      </p:pic>
      <p:sp>
        <p:nvSpPr>
          <p:cNvPr id="3" name="Untertitel"/>
          <p:cNvSpPr>
            <a:spLocks noGrp="1"/>
          </p:cNvSpPr>
          <p:nvPr>
            <p:ph type="subTitle" idx="1"/>
          </p:nvPr>
        </p:nvSpPr>
        <p:spPr>
          <a:xfrm>
            <a:off x="1465200" y="1107000"/>
            <a:ext cx="7437454" cy="55922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el"/>
          <p:cNvSpPr>
            <a:spLocks noGrp="1"/>
          </p:cNvSpPr>
          <p:nvPr>
            <p:ph type="ctrTitle" hasCustomPrompt="1"/>
          </p:nvPr>
        </p:nvSpPr>
        <p:spPr>
          <a:xfrm>
            <a:off x="1465201" y="224100"/>
            <a:ext cx="7437453" cy="754920"/>
          </a:xfrm>
        </p:spPr>
        <p:txBody>
          <a:bodyPr anchor="t">
            <a:noAutofit/>
          </a:bodyPr>
          <a:lstStyle>
            <a:lvl1pPr algn="r">
              <a:lnSpc>
                <a:spcPct val="80000"/>
              </a:lnSpc>
              <a:defRPr sz="3450">
                <a:solidFill>
                  <a:schemeClr val="accent2"/>
                </a:solidFill>
              </a:defRPr>
            </a:lvl1pPr>
          </a:lstStyle>
          <a:p>
            <a:r>
              <a:rPr lang="de-DE"/>
              <a:t>Präsentationstitel eintragen</a:t>
            </a:r>
            <a:endParaRPr lang="en-US"/>
          </a:p>
        </p:txBody>
      </p:sp>
      <p:pic>
        <p:nvPicPr>
          <p:cNvPr id="5" name="Logo oben">
            <a:extLst>
              <a:ext uri="{FF2B5EF4-FFF2-40B4-BE49-F238E27FC236}">
                <a16:creationId xmlns:a16="http://schemas.microsoft.com/office/drawing/2014/main" id="{E768A6F6-958B-4776-8CC2-1E72155CA3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8" y="-28575"/>
            <a:ext cx="1081749" cy="8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87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W_Titel, Text und Bild Folienhö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">
            <a:extLst>
              <a:ext uri="{FF2B5EF4-FFF2-40B4-BE49-F238E27FC236}">
                <a16:creationId xmlns:a16="http://schemas.microsoft.com/office/drawing/2014/main" id="{7F6FA5FD-F11B-400D-A8AC-44DC5A3C7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9" y="2316193"/>
            <a:ext cx="3102168" cy="20653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Bildplatzhalter"/>
          <p:cNvSpPr>
            <a:spLocks noGrp="1" noChangeAspect="1"/>
          </p:cNvSpPr>
          <p:nvPr>
            <p:ph type="pic" idx="1"/>
          </p:nvPr>
        </p:nvSpPr>
        <p:spPr>
          <a:xfrm>
            <a:off x="3920844" y="0"/>
            <a:ext cx="5223156" cy="51435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B2250FBB-DC12-418A-B119-8F588B0C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31401"/>
            <a:ext cx="3084706" cy="1138975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437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W_Titel, Text und Bild Folien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"/>
          <p:cNvSpPr>
            <a:spLocks noGrp="1" noChangeAspect="1"/>
          </p:cNvSpPr>
          <p:nvPr>
            <p:ph type="pic" idx="1"/>
          </p:nvPr>
        </p:nvSpPr>
        <p:spPr>
          <a:xfrm>
            <a:off x="0" y="2119500"/>
            <a:ext cx="9144000" cy="302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7F6FA5FD-F11B-400D-A8AC-44DC5A3C7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804" y="1032273"/>
            <a:ext cx="7921625" cy="98270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DB6818B-1F7F-49EE-89CE-71AC22C0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04" y="140003"/>
            <a:ext cx="8100000" cy="432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7000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W_Bild folienfüllend mit Text auf Transpare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AC2284ED-C966-4462-83A6-B801ADA8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4920" y="1"/>
            <a:ext cx="4069080" cy="5143499"/>
          </a:xfrm>
          <a:solidFill>
            <a:schemeClr val="bg2">
              <a:alpha val="90000"/>
            </a:schemeClr>
          </a:solidFill>
        </p:spPr>
        <p:txBody>
          <a:bodyPr lIns="360000" tIns="2160000" rIns="360000" bIns="1440000" anchor="t" anchorCtr="0"/>
          <a:lstStyle>
            <a:lvl1pPr algn="l">
              <a:defRPr sz="2700" b="0" cap="none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125139DC-5AC0-4AF5-A81C-9A88BCEA6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4922" y="3314702"/>
            <a:ext cx="3547585" cy="1282302"/>
          </a:xfrm>
        </p:spPr>
        <p:txBody>
          <a:bodyPr lIns="360000" tIns="0" rIns="0" bIns="0">
            <a:noAutofit/>
          </a:bodyPr>
          <a:lstStyle>
            <a:lvl1pPr marL="0" indent="0" algn="l"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46707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W_Bild folienfüllend mit 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AC2284ED-C966-4462-83A6-B801ADA8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1" y="1032273"/>
            <a:ext cx="2941163" cy="3375421"/>
          </a:xfrm>
          <a:solidFill>
            <a:schemeClr val="bg1">
              <a:alpha val="90000"/>
            </a:schemeClr>
          </a:solidFill>
        </p:spPr>
        <p:txBody>
          <a:bodyPr lIns="360000" tIns="144000" rIns="144000" bIns="144000" anchor="ctr" anchorCtr="0"/>
          <a:lstStyle>
            <a:lvl1pPr algn="l">
              <a:defRPr sz="165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55470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W_Textkasten, 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zhalter für Quellenangaben">
            <a:extLst>
              <a:ext uri="{FF2B5EF4-FFF2-40B4-BE49-F238E27FC236}">
                <a16:creationId xmlns:a16="http://schemas.microsoft.com/office/drawing/2014/main" id="{D9B37414-6DE7-4D70-AFB3-990E58089B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5740" y="4873742"/>
            <a:ext cx="6245457" cy="20875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  <p:sp>
        <p:nvSpPr>
          <p:cNvPr id="5" name="Textplatzhalter links">
            <a:extLst>
              <a:ext uri="{FF2B5EF4-FFF2-40B4-BE49-F238E27FC236}">
                <a16:creationId xmlns:a16="http://schemas.microsoft.com/office/drawing/2014/main" id="{1C4016EA-D6A3-4ACD-A35A-FBC99B2624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" y="0"/>
            <a:ext cx="2234153" cy="5143500"/>
          </a:xfrm>
          <a:solidFill>
            <a:schemeClr val="accent2"/>
          </a:solidFill>
        </p:spPr>
        <p:txBody>
          <a:bodyPr lIns="360000" tIns="972000" rIns="144000" bIns="144000" anchor="t" anchorCtr="0"/>
          <a:lstStyle>
            <a:lvl1pPr algn="l">
              <a:defRPr sz="1650">
                <a:solidFill>
                  <a:schemeClr val="bg1"/>
                </a:solidFill>
              </a:defRPr>
            </a:lvl1pPr>
            <a:lvl2pPr algn="l">
              <a:defRPr sz="165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Inhaltsplatzhalter">
            <a:extLst>
              <a:ext uri="{FF2B5EF4-FFF2-40B4-BE49-F238E27FC236}">
                <a16:creationId xmlns:a16="http://schemas.microsoft.com/office/drawing/2014/main" id="{9D719D29-014D-4A4A-878B-838726DDE9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470150" y="762000"/>
            <a:ext cx="6391046" cy="41112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BA2DA5CC-8C03-4F3D-882E-9B630703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150" y="140003"/>
            <a:ext cx="6062663" cy="432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6582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362510-CBA3-4100-ADD9-6B59E5BBA2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B3F9EE-AA9B-4B72-8A8A-8C4F7ACFD4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Untertitel">
            <a:extLst>
              <a:ext uri="{FF2B5EF4-FFF2-40B4-BE49-F238E27FC236}">
                <a16:creationId xmlns:a16="http://schemas.microsoft.com/office/drawing/2014/main" id="{77F05883-668D-4875-8B6C-EF8F846BF0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B87F6CD-F562-4AFD-BC19-FE98EF2F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7485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W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EFCBFA-B6E6-480F-BB21-88DCA69D9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14EEB1-5A5F-4870-8D96-DA28BEC85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046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W_Leerfolie ohn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700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W_Abschluss-/ Konta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33005" y="4197531"/>
            <a:ext cx="3604459" cy="189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Webseite</a:t>
            </a:r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33005" y="3991152"/>
            <a:ext cx="3604459" cy="189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33004" y="3793136"/>
            <a:ext cx="3604459" cy="189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633005" y="3153715"/>
            <a:ext cx="3604459" cy="4762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3004" y="2760276"/>
            <a:ext cx="3604169" cy="39290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Vorname Name</a:t>
            </a:r>
          </a:p>
        </p:txBody>
      </p:sp>
      <p:sp>
        <p:nvSpPr>
          <p:cNvPr id="8" name="Rechteck mit Bildfüllung">
            <a:extLst>
              <a:ext uri="{FF2B5EF4-FFF2-40B4-BE49-F238E27FC236}">
                <a16:creationId xmlns:a16="http://schemas.microsoft.com/office/drawing/2014/main" id="{19E7149A-B49A-47B5-B307-DFBDF06480EC}"/>
              </a:ext>
            </a:extLst>
          </p:cNvPr>
          <p:cNvSpPr/>
          <p:nvPr userDrawn="1"/>
        </p:nvSpPr>
        <p:spPr>
          <a:xfrm>
            <a:off x="4694182" y="0"/>
            <a:ext cx="4449818" cy="5143500"/>
          </a:xfrm>
          <a:prstGeom prst="rect">
            <a:avLst/>
          </a:prstGeom>
          <a:blipFill>
            <a:blip r:embed="rId2"/>
            <a:srcRect/>
            <a:stretch>
              <a:fillRect t="-333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rtlCol="0" anchor="b" anchorCtr="0"/>
          <a:lstStyle/>
          <a:p>
            <a:pPr algn="ctr"/>
            <a:endParaRPr lang="de-DE" sz="1013"/>
          </a:p>
        </p:txBody>
      </p:sp>
    </p:spTree>
    <p:extLst>
      <p:ext uri="{BB962C8B-B14F-4D97-AF65-F5344CB8AC3E}">
        <p14:creationId xmlns:p14="http://schemas.microsoft.com/office/powerpoint/2010/main" val="3586682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3931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22774-9383-45FB-8A01-6764C586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66F22FA-51EC-4BA7-94BB-7F8ED9066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EACB08-B0B4-4A1A-9A9F-DA39ED4B6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E8FB90-FCBF-4247-AEE8-BEA2F590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FEEE-2A6B-4990-9D1A-0939C58C24B8}" type="datetimeFigureOut">
              <a:rPr lang="de-DE" smtClean="0"/>
              <a:t>03.09.2021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E36C23-BB09-4751-8195-2BF3A945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816AA-A30A-4811-8C43-DDB59EEF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9B55-FE38-4C43-9C94-42577804F1B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1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FCAC5BC-03A5-485B-A936-454C9CD7DE2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370000" y="4767264"/>
            <a:ext cx="258589" cy="273844"/>
          </a:xfrm>
        </p:spPr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121C61D2-E0C9-4492-807F-D444638FD53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Platzhalter für Quellenangaben">
            <a:extLst>
              <a:ext uri="{FF2B5EF4-FFF2-40B4-BE49-F238E27FC236}">
                <a16:creationId xmlns:a16="http://schemas.microsoft.com/office/drawing/2014/main" id="{995301DA-B311-4F06-9531-9C725EF9A3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0" y="4398230"/>
            <a:ext cx="8101013" cy="19877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  <p:sp>
        <p:nvSpPr>
          <p:cNvPr id="3" name="Inhaltsplatzhalter"/>
          <p:cNvSpPr>
            <a:spLocks noGrp="1"/>
          </p:cNvSpPr>
          <p:nvPr>
            <p:ph idx="1" hasCustomPrompt="1"/>
          </p:nvPr>
        </p:nvSpPr>
        <p:spPr>
          <a:xfrm>
            <a:off x="526500" y="1032272"/>
            <a:ext cx="8101013" cy="335119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Untertitel">
            <a:extLst>
              <a:ext uri="{FF2B5EF4-FFF2-40B4-BE49-F238E27FC236}">
                <a16:creationId xmlns:a16="http://schemas.microsoft.com/office/drawing/2014/main" id="{64CEF57D-4DE1-4D6C-8449-073D6EB1AA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0FAA8D-8D10-490F-BDE6-AD9849B5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05" y="140003"/>
            <a:ext cx="8095702" cy="432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4940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5C699-E955-4AB6-9D57-1CF696B4F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F6A8B5-1E8B-4CF3-B0A3-44DBEBD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Online-Expertenworkshop | Evangelische Akademie Loccum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92368D-68C9-434D-AB7C-B56356D3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2ECC-2B4E-48AC-9D41-4B0A18BE12B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8107A05-CF50-4378-B1A7-5D53BDCC84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9988" y="304018"/>
            <a:ext cx="3024000" cy="215504"/>
          </a:xfrm>
        </p:spPr>
        <p:txBody>
          <a:bodyPr vert="horz" lIns="0" tIns="0" rIns="0" bIns="54000" rtlCol="0" anchor="b" anchorCtr="0">
            <a:noAutofit/>
          </a:bodyPr>
          <a:lstStyle>
            <a:lvl1pPr>
              <a:defRPr lang="de-DE" sz="900" b="1" cap="all" baseline="0" dirty="0">
                <a:solidFill>
                  <a:srgbClr val="94A8D7"/>
                </a:solidFill>
                <a:latin typeface="+mj-lt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236475-84BB-4551-9E34-0A5A713E0D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532" y="1221599"/>
            <a:ext cx="8100000" cy="540000"/>
          </a:xfrm>
        </p:spPr>
        <p:txBody>
          <a:bodyPr tIns="54000"/>
          <a:lstStyle>
            <a:lvl1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6pPr>
            <a:lvl7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7pPr>
            <a:lvl8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8pPr>
            <a:lvl9pPr marL="0" indent="0">
              <a:spcBef>
                <a:spcPts val="0"/>
              </a:spcBef>
              <a:buFont typeface="+mj-lt"/>
              <a:buNone/>
              <a:defRPr sz="1500" b="0">
                <a:solidFill>
                  <a:schemeClr val="accent4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E3F547F-D389-4304-A18C-97399F96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07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W_Abschnit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1F3AAE-1B08-4F67-8A8E-5D61CE78BA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4322952-9B46-4901-98AA-6CF21E79731C}"/>
              </a:ext>
            </a:extLst>
          </p:cNvPr>
          <p:cNvSpPr/>
          <p:nvPr/>
        </p:nvSpPr>
        <p:spPr>
          <a:xfrm>
            <a:off x="521494" y="1059344"/>
            <a:ext cx="3510000" cy="35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b" anchorCtr="0"/>
          <a:lstStyle/>
          <a:p>
            <a:pPr algn="ctr"/>
            <a:endParaRPr lang="de-DE" sz="1350"/>
          </a:p>
        </p:txBody>
      </p:sp>
      <p:sp>
        <p:nvSpPr>
          <p:cNvPr id="3" name="Textplatzhalter"/>
          <p:cNvSpPr>
            <a:spLocks noGrp="1"/>
          </p:cNvSpPr>
          <p:nvPr>
            <p:ph type="body" idx="1"/>
          </p:nvPr>
        </p:nvSpPr>
        <p:spPr>
          <a:xfrm>
            <a:off x="4418396" y="2327726"/>
            <a:ext cx="4204110" cy="1497522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white">
          <a:xfrm>
            <a:off x="937245" y="1753593"/>
            <a:ext cx="2678500" cy="2139553"/>
          </a:xfrm>
        </p:spPr>
        <p:txBody>
          <a:bodyPr anchor="ctr"/>
          <a:lstStyle>
            <a:lvl1pPr algn="ctr">
              <a:defRPr sz="14925">
                <a:solidFill>
                  <a:schemeClr val="bg1"/>
                </a:solidFill>
              </a:defRPr>
            </a:lvl1pPr>
          </a:lstStyle>
          <a:p>
            <a:r>
              <a:rPr lang="de-DE" err="1"/>
              <a:t>Nr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96324B-1195-4933-ABD2-B70CA9304D5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B209AA-4F73-44B6-9D7F-C03850B0748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Platzhalter für Quellenangaben">
            <a:extLst>
              <a:ext uri="{FF2B5EF4-FFF2-40B4-BE49-F238E27FC236}">
                <a16:creationId xmlns:a16="http://schemas.microsoft.com/office/drawing/2014/main" id="{B40AEFC3-3BAE-43C4-83F4-22A55C2F50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0" y="4398230"/>
            <a:ext cx="8101013" cy="19877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sz="half" idx="2" hasCustomPrompt="1"/>
          </p:nvPr>
        </p:nvSpPr>
        <p:spPr>
          <a:xfrm>
            <a:off x="4736306" y="1031400"/>
            <a:ext cx="3886200" cy="33501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DE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526805" y="1031400"/>
            <a:ext cx="3886200" cy="33501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 noProof="0"/>
              <a:t>Vierte</a:t>
            </a:r>
            <a:r>
              <a:rPr lang="de-DE"/>
              <a:t>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Untertitel">
            <a:extLst>
              <a:ext uri="{FF2B5EF4-FFF2-40B4-BE49-F238E27FC236}">
                <a16:creationId xmlns:a16="http://schemas.microsoft.com/office/drawing/2014/main" id="{B94522C0-4125-4DDD-8E61-D710A2A19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hinzufügen | einzeilig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1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7A95A5D-0A11-4FEE-BFB5-56F80F3F61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FA65B7D-102B-45AC-96C3-005D0923A6E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sz="quarter" idx="4" hasCustomPrompt="1"/>
          </p:nvPr>
        </p:nvSpPr>
        <p:spPr>
          <a:xfrm>
            <a:off x="4735115" y="1371601"/>
            <a:ext cx="3887391" cy="3011381"/>
          </a:xfrm>
        </p:spPr>
        <p:txBody>
          <a:bodyPr/>
          <a:lstStyle/>
          <a:p>
            <a:pPr lvl="0"/>
            <a:r>
              <a:rPr lang="de-DE" noProof="0"/>
              <a:t>Textmasterformat</a:t>
            </a:r>
            <a:r>
              <a:rPr lang="de-DE"/>
              <a:t>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1"/>
          <p:cNvSpPr>
            <a:spLocks noGrp="1"/>
          </p:cNvSpPr>
          <p:nvPr>
            <p:ph sz="half" idx="2"/>
          </p:nvPr>
        </p:nvSpPr>
        <p:spPr>
          <a:xfrm>
            <a:off x="526805" y="1371601"/>
            <a:ext cx="3868340" cy="301138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3"/>
          </p:nvPr>
        </p:nvSpPr>
        <p:spPr>
          <a:xfrm>
            <a:off x="4735115" y="1031400"/>
            <a:ext cx="3887391" cy="270000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1"/>
          <p:cNvSpPr>
            <a:spLocks noGrp="1"/>
          </p:cNvSpPr>
          <p:nvPr>
            <p:ph type="body" idx="1"/>
          </p:nvPr>
        </p:nvSpPr>
        <p:spPr>
          <a:xfrm>
            <a:off x="526805" y="1031400"/>
            <a:ext cx="3868340" cy="270000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Untertitel">
            <a:extLst>
              <a:ext uri="{FF2B5EF4-FFF2-40B4-BE49-F238E27FC236}">
                <a16:creationId xmlns:a16="http://schemas.microsoft.com/office/drawing/2014/main" id="{0081352D-051F-4081-9927-48083E09D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B5FE77C9-DFBE-425D-B709-E86478147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hinzufügen | einzeilig</a:t>
            </a:r>
          </a:p>
        </p:txBody>
      </p:sp>
      <p:sp>
        <p:nvSpPr>
          <p:cNvPr id="15" name="Platzhalter für Quellenangaben">
            <a:extLst>
              <a:ext uri="{FF2B5EF4-FFF2-40B4-BE49-F238E27FC236}">
                <a16:creationId xmlns:a16="http://schemas.microsoft.com/office/drawing/2014/main" id="{CAFA0277-8BD5-40FF-8D0B-AAAD391D3F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0" y="4398230"/>
            <a:ext cx="8101013" cy="19877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</p:spTree>
    <p:extLst>
      <p:ext uri="{BB962C8B-B14F-4D97-AF65-F5344CB8AC3E}">
        <p14:creationId xmlns:p14="http://schemas.microsoft.com/office/powerpoint/2010/main" val="90467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2185CA2-32ED-42A0-80E7-13956CEC3A4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A3FF4ED-78D1-4541-987F-C2595B016E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Platzhalter für Quellenangaben">
            <a:extLst>
              <a:ext uri="{FF2B5EF4-FFF2-40B4-BE49-F238E27FC236}">
                <a16:creationId xmlns:a16="http://schemas.microsoft.com/office/drawing/2014/main" id="{D8C38380-34F6-4DB9-B557-555FC09C7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0" y="4398230"/>
            <a:ext cx="8101013" cy="19877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F9E5A25-18EA-4C8D-8A1D-48DD3BF763A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2506" y="1031400"/>
            <a:ext cx="2520000" cy="3350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2"/>
          <p:cNvSpPr>
            <a:spLocks noGrp="1"/>
          </p:cNvSpPr>
          <p:nvPr>
            <p:ph sz="half" idx="2"/>
          </p:nvPr>
        </p:nvSpPr>
        <p:spPr>
          <a:xfrm>
            <a:off x="3311999" y="1031400"/>
            <a:ext cx="2520000" cy="3350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Inhaltsplatzhalter 1"/>
          <p:cNvSpPr>
            <a:spLocks noGrp="1"/>
          </p:cNvSpPr>
          <p:nvPr>
            <p:ph sz="half" idx="1"/>
          </p:nvPr>
        </p:nvSpPr>
        <p:spPr>
          <a:xfrm>
            <a:off x="526805" y="1031400"/>
            <a:ext cx="2520000" cy="3350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Untertitel">
            <a:extLst>
              <a:ext uri="{FF2B5EF4-FFF2-40B4-BE49-F238E27FC236}">
                <a16:creationId xmlns:a16="http://schemas.microsoft.com/office/drawing/2014/main" id="{9449FB58-5632-4D04-8F49-3BFAFF88F5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hinzufügen | einzeilig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2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0E6BDE8-D088-48DC-9CA8-4709A333BB4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D9F3D50-EDAD-47D9-8802-8295DBF732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Platzhalter für Quellenangaben">
            <a:extLst>
              <a:ext uri="{FF2B5EF4-FFF2-40B4-BE49-F238E27FC236}">
                <a16:creationId xmlns:a16="http://schemas.microsoft.com/office/drawing/2014/main" id="{162DC8D2-340E-4025-A8FB-9EDDA8FB1A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0" y="4398230"/>
            <a:ext cx="8101013" cy="19877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6E1F14B4-C011-42AB-A515-081084536B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41863" y="2828373"/>
            <a:ext cx="3870000" cy="15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C68990E5-DA76-44BE-88BF-27B6D54EA6A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33400" y="2828373"/>
            <a:ext cx="3870000" cy="15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2"/>
          <p:cNvSpPr>
            <a:spLocks noGrp="1"/>
          </p:cNvSpPr>
          <p:nvPr>
            <p:ph sz="half" idx="2"/>
          </p:nvPr>
        </p:nvSpPr>
        <p:spPr>
          <a:xfrm>
            <a:off x="4741864" y="1031400"/>
            <a:ext cx="3868736" cy="15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Inhaltsplatzhalter 1"/>
          <p:cNvSpPr>
            <a:spLocks noGrp="1"/>
          </p:cNvSpPr>
          <p:nvPr>
            <p:ph sz="half" idx="1"/>
          </p:nvPr>
        </p:nvSpPr>
        <p:spPr>
          <a:xfrm>
            <a:off x="533398" y="1031400"/>
            <a:ext cx="3870000" cy="15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hinzufügen | einzeilig</a:t>
            </a:r>
            <a:endParaRPr lang="en-US"/>
          </a:p>
        </p:txBody>
      </p:sp>
      <p:sp>
        <p:nvSpPr>
          <p:cNvPr id="13" name="Untertitel">
            <a:extLst>
              <a:ext uri="{FF2B5EF4-FFF2-40B4-BE49-F238E27FC236}">
                <a16:creationId xmlns:a16="http://schemas.microsoft.com/office/drawing/2014/main" id="{9A3D848F-E027-464A-9B69-CFA0B939C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9474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Drei Inhalte -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AA54574-E53F-47D5-810F-6EB92D0F27B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7F32AC-9922-44D1-AA11-58690945853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Platzhalter für Quellenangaben">
            <a:extLst>
              <a:ext uri="{FF2B5EF4-FFF2-40B4-BE49-F238E27FC236}">
                <a16:creationId xmlns:a16="http://schemas.microsoft.com/office/drawing/2014/main" id="{AC94E5FC-5C9E-4BD9-82DC-8649942C56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0" y="4398230"/>
            <a:ext cx="8101013" cy="19877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F9E5A25-18EA-4C8D-8A1D-48DD3BF763A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53270" y="1031400"/>
            <a:ext cx="1969236" cy="3350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2"/>
          <p:cNvSpPr>
            <a:spLocks noGrp="1"/>
          </p:cNvSpPr>
          <p:nvPr>
            <p:ph sz="half" idx="2"/>
          </p:nvPr>
        </p:nvSpPr>
        <p:spPr>
          <a:xfrm>
            <a:off x="2665101" y="1032272"/>
            <a:ext cx="3823720" cy="3350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Inhaltsplatzhalter 1"/>
          <p:cNvSpPr>
            <a:spLocks noGrp="1"/>
          </p:cNvSpPr>
          <p:nvPr>
            <p:ph sz="half" idx="1"/>
          </p:nvPr>
        </p:nvSpPr>
        <p:spPr>
          <a:xfrm>
            <a:off x="526804" y="1031400"/>
            <a:ext cx="1973846" cy="3350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Untertitel">
            <a:extLst>
              <a:ext uri="{FF2B5EF4-FFF2-40B4-BE49-F238E27FC236}">
                <a16:creationId xmlns:a16="http://schemas.microsoft.com/office/drawing/2014/main" id="{27054A36-E002-45BE-957D-0155D528A1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hinzufügen | einzeilig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_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FA5BAF-A883-4F03-B66A-D8A379DF918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B4BEA-7428-482E-A2D6-7BA444F937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Platzhalter für Quellenangaben">
            <a:extLst>
              <a:ext uri="{FF2B5EF4-FFF2-40B4-BE49-F238E27FC236}">
                <a16:creationId xmlns:a16="http://schemas.microsoft.com/office/drawing/2014/main" id="{D74DE7F8-5C18-4427-BBA0-BC47269FE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0" y="4398230"/>
            <a:ext cx="8101013" cy="198774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67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Quellenangabe</a:t>
            </a:r>
          </a:p>
          <a:p>
            <a:pPr lvl="0"/>
            <a:r>
              <a:rPr lang="de-DE"/>
              <a:t>maximal zweizeilig</a:t>
            </a:r>
          </a:p>
        </p:txBody>
      </p:sp>
      <p:sp>
        <p:nvSpPr>
          <p:cNvPr id="3" name="Bildplatzhalter"/>
          <p:cNvSpPr>
            <a:spLocks noGrp="1" noChangeAspect="1"/>
          </p:cNvSpPr>
          <p:nvPr>
            <p:ph type="pic" idx="1"/>
          </p:nvPr>
        </p:nvSpPr>
        <p:spPr>
          <a:xfrm>
            <a:off x="4006570" y="1031400"/>
            <a:ext cx="4611512" cy="33507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0C66489F-1CF0-4EA1-869E-E6B10B5A42B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33400" y="1031400"/>
            <a:ext cx="3257550" cy="3350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Untertitel">
            <a:extLst>
              <a:ext uri="{FF2B5EF4-FFF2-40B4-BE49-F238E27FC236}">
                <a16:creationId xmlns:a16="http://schemas.microsoft.com/office/drawing/2014/main" id="{DC79C5A9-80E0-4FDD-BF3C-D9903210B9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805" y="575455"/>
            <a:ext cx="8095702" cy="27000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800" b="0"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Untertitel (optional) durch Klicken hinzufügen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B2250FBB-DC12-418A-B119-8F588B0C96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 hinzufügen | einzeilig</a:t>
            </a:r>
          </a:p>
        </p:txBody>
      </p:sp>
    </p:spTree>
    <p:extLst>
      <p:ext uri="{BB962C8B-B14F-4D97-AF65-F5344CB8AC3E}">
        <p14:creationId xmlns:p14="http://schemas.microsoft.com/office/powerpoint/2010/main" val="186856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Marker Satzspiegel">
            <a:extLst>
              <a:ext uri="{FF2B5EF4-FFF2-40B4-BE49-F238E27FC236}">
                <a16:creationId xmlns:a16="http://schemas.microsoft.com/office/drawing/2014/main" id="{505CA7A2-FBD2-4A1C-8563-604DB2351783}"/>
              </a:ext>
            </a:extLst>
          </p:cNvPr>
          <p:cNvCxnSpPr/>
          <p:nvPr/>
        </p:nvCxnSpPr>
        <p:spPr>
          <a:xfrm rot="5400000">
            <a:off x="367323" y="-253039"/>
            <a:ext cx="3093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arker Satzspiegel">
            <a:extLst>
              <a:ext uri="{FF2B5EF4-FFF2-40B4-BE49-F238E27FC236}">
                <a16:creationId xmlns:a16="http://schemas.microsoft.com/office/drawing/2014/main" id="{85251E33-C596-48DD-A99F-A94159D17709}"/>
              </a:ext>
            </a:extLst>
          </p:cNvPr>
          <p:cNvCxnSpPr/>
          <p:nvPr/>
        </p:nvCxnSpPr>
        <p:spPr>
          <a:xfrm rot="5400000">
            <a:off x="8467249" y="-253039"/>
            <a:ext cx="3093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Marker Satzspiegel">
            <a:extLst>
              <a:ext uri="{FF2B5EF4-FFF2-40B4-BE49-F238E27FC236}">
                <a16:creationId xmlns:a16="http://schemas.microsoft.com/office/drawing/2014/main" id="{6241660C-3A82-4EFB-B451-76A2988EE618}"/>
              </a:ext>
            </a:extLst>
          </p:cNvPr>
          <p:cNvCxnSpPr/>
          <p:nvPr/>
        </p:nvCxnSpPr>
        <p:spPr>
          <a:xfrm>
            <a:off x="-567564" y="1034316"/>
            <a:ext cx="412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arker Satzspiegel">
            <a:extLst>
              <a:ext uri="{FF2B5EF4-FFF2-40B4-BE49-F238E27FC236}">
                <a16:creationId xmlns:a16="http://schemas.microsoft.com/office/drawing/2014/main" id="{D9CCB98F-E72F-4E25-900B-DBD35E88B61B}"/>
              </a:ext>
            </a:extLst>
          </p:cNvPr>
          <p:cNvCxnSpPr/>
          <p:nvPr/>
        </p:nvCxnSpPr>
        <p:spPr>
          <a:xfrm>
            <a:off x="-567564" y="4605652"/>
            <a:ext cx="412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>
          <a:xfrm>
            <a:off x="8369884" y="4767264"/>
            <a:ext cx="258589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88">
                <a:solidFill>
                  <a:schemeClr val="tx2"/>
                </a:solidFill>
              </a:defRPr>
            </a:lvl1pPr>
          </a:lstStyle>
          <a:p>
            <a:fld id="{4D8F3D2B-F07B-4D7B-B9C5-0D64AFCC6303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-Platzhalter"/>
          <p:cNvSpPr>
            <a:spLocks noGrp="1"/>
          </p:cNvSpPr>
          <p:nvPr>
            <p:ph type="ftr" sz="quarter" idx="3"/>
          </p:nvPr>
        </p:nvSpPr>
        <p:spPr>
          <a:xfrm>
            <a:off x="4141903" y="4767264"/>
            <a:ext cx="422798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88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pic>
        <p:nvPicPr>
          <p:cNvPr id="7" name="Logo unten">
            <a:extLst>
              <a:ext uri="{FF2B5EF4-FFF2-40B4-BE49-F238E27FC236}">
                <a16:creationId xmlns:a16="http://schemas.microsoft.com/office/drawing/2014/main" id="{47690EA4-C561-4F00-96E1-2056A1D4510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" y="4634186"/>
            <a:ext cx="655606" cy="540000"/>
          </a:xfrm>
          <a:prstGeom prst="rect">
            <a:avLst/>
          </a:prstGeom>
        </p:spPr>
      </p:pic>
      <p:cxnSp>
        <p:nvCxnSpPr>
          <p:cNvPr id="8" name="Linie unten">
            <a:extLst>
              <a:ext uri="{FF2B5EF4-FFF2-40B4-BE49-F238E27FC236}">
                <a16:creationId xmlns:a16="http://schemas.microsoft.com/office/drawing/2014/main" id="{666C5A06-6BF5-44F8-AE4D-4690F9A1F650}"/>
              </a:ext>
            </a:extLst>
          </p:cNvPr>
          <p:cNvCxnSpPr>
            <a:cxnSpLocks/>
          </p:cNvCxnSpPr>
          <p:nvPr/>
        </p:nvCxnSpPr>
        <p:spPr>
          <a:xfrm>
            <a:off x="521461" y="4679210"/>
            <a:ext cx="810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-Platzhalter"/>
          <p:cNvSpPr>
            <a:spLocks noGrp="1"/>
          </p:cNvSpPr>
          <p:nvPr>
            <p:ph type="body" idx="1"/>
          </p:nvPr>
        </p:nvSpPr>
        <p:spPr>
          <a:xfrm>
            <a:off x="526804" y="1032272"/>
            <a:ext cx="8100000" cy="3351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" name="Titel-Platzhalter"/>
          <p:cNvSpPr>
            <a:spLocks noGrp="1"/>
          </p:cNvSpPr>
          <p:nvPr>
            <p:ph type="title"/>
          </p:nvPr>
        </p:nvSpPr>
        <p:spPr>
          <a:xfrm>
            <a:off x="526804" y="140003"/>
            <a:ext cx="81000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</a:t>
            </a:r>
            <a:r>
              <a:rPr lang="de-DE"/>
              <a:t>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7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707" r:id="rId19"/>
    <p:sldLayoutId id="214748370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buFont typeface="Calibri" panose="020F0502020204030204" pitchFamily="34" charset="0"/>
        <a:buChar char="​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900"/>
        </a:spcBef>
        <a:buFont typeface="Calibri" panose="020F0502020204030204" pitchFamily="34" charset="0"/>
        <a:buChar char="​"/>
        <a:defRPr sz="165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89000" indent="-189000" algn="l" defTabSz="685800" rtl="0" eaLnBrk="1" latinLnBrk="0" hangingPunct="1">
        <a:lnSpc>
          <a:spcPct val="90000"/>
        </a:lnSpc>
        <a:spcBef>
          <a:spcPts val="750"/>
        </a:spcBef>
        <a:buFont typeface="Calibri" panose="020F0502020204030204" pitchFamily="34" charset="0"/>
        <a:buChar char="›"/>
        <a:defRPr sz="165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78000" indent="-189000" algn="l" defTabSz="685800" rtl="0" eaLnBrk="1" latinLnBrk="0" hangingPunct="1">
        <a:lnSpc>
          <a:spcPct val="90000"/>
        </a:lnSpc>
        <a:spcBef>
          <a:spcPts val="750"/>
        </a:spcBef>
        <a:buFont typeface="Calibri" panose="020F0502020204030204" pitchFamily="34" charset="0"/>
        <a:buChar char="›"/>
        <a:defRPr sz="165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900"/>
        </a:spcBef>
        <a:buFont typeface="Calibri" panose="020F0502020204030204" pitchFamily="34" charset="0"/>
        <a:buChar char="​"/>
        <a:defRPr sz="15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7242">
          <p15:clr>
            <a:srgbClr val="F26B43"/>
          </p15:clr>
        </p15:guide>
        <p15:guide id="8" orient="horz" pos="867">
          <p15:clr>
            <a:srgbClr val="F26B43"/>
          </p15:clr>
        </p15:guide>
        <p15:guide id="9" pos="438">
          <p15:clr>
            <a:srgbClr val="F26B43"/>
          </p15:clr>
        </p15:guide>
        <p15:guide id="10" orient="horz" pos="640">
          <p15:clr>
            <a:srgbClr val="5ACBF0"/>
          </p15:clr>
        </p15:guide>
        <p15:guide id="11" orient="horz" pos="3702">
          <p15:clr>
            <a:srgbClr val="5ACBF0"/>
          </p15:clr>
        </p15:guide>
        <p15:guide id="12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4.svg"/><Relationship Id="rId4" Type="http://schemas.openxmlformats.org/officeDocument/2006/relationships/image" Target="../media/image26.png"/><Relationship Id="rId9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5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39.png"/><Relationship Id="rId4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45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6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48.png"/><Relationship Id="rId10" Type="http://schemas.openxmlformats.org/officeDocument/2006/relationships/image" Target="../media/image64.svg"/><Relationship Id="rId4" Type="http://schemas.openxmlformats.org/officeDocument/2006/relationships/diagramData" Target="../diagrams/data2.xml"/><Relationship Id="rId9" Type="http://schemas.openxmlformats.org/officeDocument/2006/relationships/image" Target="../media/image45.png"/><Relationship Id="rId14" Type="http://schemas.openxmlformats.org/officeDocument/2006/relationships/image" Target="../media/image6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5E04D95-5759-42F1-92ED-D0AA9CCA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837" y="1"/>
            <a:ext cx="5387163" cy="5143499"/>
          </a:xfrm>
        </p:spPr>
        <p:txBody>
          <a:bodyPr/>
          <a:lstStyle/>
          <a:p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F36D82-DACF-46B8-9FFE-29C1FA33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8" y="124112"/>
            <a:ext cx="942975" cy="6667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054D017-0C0E-4F34-8BEB-8EB371FFC635}"/>
              </a:ext>
            </a:extLst>
          </p:cNvPr>
          <p:cNvSpPr txBox="1"/>
          <p:nvPr/>
        </p:nvSpPr>
        <p:spPr>
          <a:xfrm>
            <a:off x="4011727" y="375956"/>
            <a:ext cx="487738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New Work </a:t>
            </a:r>
            <a:br>
              <a:rPr lang="de-DE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de-DE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und hybrides Arbeiten:</a:t>
            </a:r>
            <a:r>
              <a:rPr lang="de-DE" sz="1800" b="1" dirty="0"/>
              <a:t> </a:t>
            </a:r>
            <a:r>
              <a:rPr lang="de-DE" sz="1800" dirty="0"/>
              <a:t/>
            </a:r>
            <a:br>
              <a:rPr lang="de-DE" sz="1800" dirty="0"/>
            </a:b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957314-A4C7-44E7-A017-ADC1AB6E0B3A}"/>
              </a:ext>
            </a:extLst>
          </p:cNvPr>
          <p:cNvSpPr txBox="1"/>
          <p:nvPr/>
        </p:nvSpPr>
        <p:spPr>
          <a:xfrm>
            <a:off x="3968069" y="1303408"/>
            <a:ext cx="5589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solidFill>
                  <a:schemeClr val="accent2"/>
                </a:solidFill>
              </a:rPr>
              <a:t>So setzen Sie hybrides Arbeiten erfolgreich um.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C14F5E-AD06-46D5-8651-C0DA6C7CAA1C}"/>
              </a:ext>
            </a:extLst>
          </p:cNvPr>
          <p:cNvSpPr txBox="1"/>
          <p:nvPr/>
        </p:nvSpPr>
        <p:spPr>
          <a:xfrm>
            <a:off x="4069079" y="3570089"/>
            <a:ext cx="538716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accent2"/>
                </a:solidFill>
              </a:rPr>
              <a:t>Judith Lehr</a:t>
            </a:r>
          </a:p>
          <a:p>
            <a:pPr>
              <a:buNone/>
            </a:pPr>
            <a:r>
              <a:rPr lang="de-DE" sz="1800" dirty="0">
                <a:solidFill>
                  <a:schemeClr val="accent2"/>
                </a:solidFill>
              </a:rPr>
              <a:t>Referentin für Berufliche </a:t>
            </a:r>
            <a:br>
              <a:rPr lang="de-DE" sz="1800" dirty="0">
                <a:solidFill>
                  <a:schemeClr val="accent2"/>
                </a:solidFill>
              </a:rPr>
            </a:br>
            <a:r>
              <a:rPr lang="de-DE" sz="1800" dirty="0">
                <a:solidFill>
                  <a:schemeClr val="accent2"/>
                </a:solidFill>
              </a:rPr>
              <a:t>Qualifizierung und Fachkräfte</a:t>
            </a:r>
            <a:br>
              <a:rPr lang="de-DE" sz="1800" dirty="0">
                <a:solidFill>
                  <a:schemeClr val="accent2"/>
                </a:solidFill>
              </a:rPr>
            </a:br>
            <a:r>
              <a:rPr lang="de-DE" sz="1800" dirty="0">
                <a:solidFill>
                  <a:schemeClr val="accent2"/>
                </a:solidFill>
              </a:rPr>
              <a:t>am Institut der deutschen Wirtschaft (IW)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A6D97D9-A0B8-4B70-A05B-99C854E40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4" y="4728026"/>
            <a:ext cx="2695088" cy="29136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C520212-97BA-4A34-88CC-E6FDBBE9B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7062"/>
            <a:ext cx="3756837" cy="24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96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A1506D4-D058-4A3B-BD13-E06D3E4B6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1" y="3178646"/>
            <a:ext cx="5981700" cy="1038225"/>
          </a:xfrm>
          <a:prstGeom prst="rect">
            <a:avLst/>
          </a:prstGeom>
        </p:spPr>
      </p:pic>
      <p:pic>
        <p:nvPicPr>
          <p:cNvPr id="3" name="Grafik 2" descr="Mann mit einfarbiger Füllung">
            <a:extLst>
              <a:ext uri="{FF2B5EF4-FFF2-40B4-BE49-F238E27FC236}">
                <a16:creationId xmlns:a16="http://schemas.microsoft.com/office/drawing/2014/main" id="{A6D97E08-6D61-44C7-8DC3-B040B845B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12693" y="2176323"/>
            <a:ext cx="1462217" cy="1462217"/>
          </a:xfrm>
          <a:prstGeom prst="rect">
            <a:avLst/>
          </a:prstGeom>
        </p:spPr>
      </p:pic>
      <p:pic>
        <p:nvPicPr>
          <p:cNvPr id="5" name="Grafik 4" descr="Verwirrte Person mit einfarbiger Füllung">
            <a:extLst>
              <a:ext uri="{FF2B5EF4-FFF2-40B4-BE49-F238E27FC236}">
                <a16:creationId xmlns:a16="http://schemas.microsoft.com/office/drawing/2014/main" id="{39EBD95E-1F0F-4804-B37E-5EA74C115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72000" y="2403256"/>
            <a:ext cx="1462217" cy="1462217"/>
          </a:xfrm>
          <a:prstGeom prst="rect">
            <a:avLst/>
          </a:prstGeom>
        </p:spPr>
      </p:pic>
      <p:pic>
        <p:nvPicPr>
          <p:cNvPr id="7" name="Grafik 6" descr="Gruppe von Frauen mit einfarbiger Füllung">
            <a:extLst>
              <a:ext uri="{FF2B5EF4-FFF2-40B4-BE49-F238E27FC236}">
                <a16:creationId xmlns:a16="http://schemas.microsoft.com/office/drawing/2014/main" id="{A341ADC7-D937-4964-AF33-D4C1228DE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0473" y="2235542"/>
            <a:ext cx="1718619" cy="17186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9A5E234-D6D3-4A7A-AF50-697E81A85C84}"/>
              </a:ext>
            </a:extLst>
          </p:cNvPr>
          <p:cNvSpPr/>
          <p:nvPr/>
        </p:nvSpPr>
        <p:spPr>
          <a:xfrm>
            <a:off x="780584" y="1120345"/>
            <a:ext cx="7260575" cy="3340143"/>
          </a:xfrm>
          <a:prstGeom prst="rect">
            <a:avLst/>
          </a:prstGeom>
          <a:noFill/>
          <a:ln w="76200" cap="flat" cmpd="sng" algn="ctr">
            <a:solidFill>
              <a:srgbClr val="00356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E6E6E6"/>
                </a:solidFill>
              </a:ln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B272A86-650C-4697-9DBF-6D9AA2D73D1B}"/>
              </a:ext>
            </a:extLst>
          </p:cNvPr>
          <p:cNvSpPr/>
          <p:nvPr/>
        </p:nvSpPr>
        <p:spPr>
          <a:xfrm>
            <a:off x="2059459" y="3811283"/>
            <a:ext cx="3954162" cy="2118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/>
              <a:t>Zusammenarbeit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0DCF1C-0108-46B4-98D8-B591BFA0D1FC}"/>
              </a:ext>
            </a:extLst>
          </p:cNvPr>
          <p:cNvSpPr txBox="1"/>
          <p:nvPr/>
        </p:nvSpPr>
        <p:spPr>
          <a:xfrm>
            <a:off x="4202038" y="2510735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2F52CD71-6100-403B-8665-727291C80356}"/>
              </a:ext>
            </a:extLst>
          </p:cNvPr>
          <p:cNvSpPr txBox="1"/>
          <p:nvPr/>
        </p:nvSpPr>
        <p:spPr>
          <a:xfrm>
            <a:off x="456025" y="490798"/>
            <a:ext cx="784127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dirty="0">
                <a:solidFill>
                  <a:schemeClr val="accent2"/>
                </a:solidFill>
              </a:rPr>
              <a:t>Wie hybrides Arbeiten erfolgreich im Unternehmen gelebt werden kann: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A64D56C-B9BE-4616-ADF0-E4263CFE1248}"/>
              </a:ext>
            </a:extLst>
          </p:cNvPr>
          <p:cNvSpPr txBox="1"/>
          <p:nvPr/>
        </p:nvSpPr>
        <p:spPr>
          <a:xfrm>
            <a:off x="846905" y="1205036"/>
            <a:ext cx="6710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</a:rPr>
              <a:t>Effizientes Arbeiten in hybriden Teams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Erfolgreiche Aufgabeneinteilung und Zeitgestaltung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Festlegung einer Meeting-Kultur </a:t>
            </a:r>
          </a:p>
        </p:txBody>
      </p:sp>
    </p:spTree>
    <p:extLst>
      <p:ext uri="{BB962C8B-B14F-4D97-AF65-F5344CB8AC3E}">
        <p14:creationId xmlns:p14="http://schemas.microsoft.com/office/powerpoint/2010/main" val="374596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A1506D4-D058-4A3B-BD13-E06D3E4B6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1" y="3178646"/>
            <a:ext cx="5981700" cy="1038225"/>
          </a:xfrm>
          <a:prstGeom prst="rect">
            <a:avLst/>
          </a:prstGeom>
        </p:spPr>
      </p:pic>
      <p:pic>
        <p:nvPicPr>
          <p:cNvPr id="3" name="Grafik 2" descr="Mann mit einfarbiger Füllung">
            <a:extLst>
              <a:ext uri="{FF2B5EF4-FFF2-40B4-BE49-F238E27FC236}">
                <a16:creationId xmlns:a16="http://schemas.microsoft.com/office/drawing/2014/main" id="{A6D97E08-6D61-44C7-8DC3-B040B845B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12693" y="2176323"/>
            <a:ext cx="1462217" cy="1462217"/>
          </a:xfrm>
          <a:prstGeom prst="rect">
            <a:avLst/>
          </a:prstGeom>
        </p:spPr>
      </p:pic>
      <p:pic>
        <p:nvPicPr>
          <p:cNvPr id="5" name="Grafik 4" descr="Verwirrte Person mit einfarbiger Füllung">
            <a:extLst>
              <a:ext uri="{FF2B5EF4-FFF2-40B4-BE49-F238E27FC236}">
                <a16:creationId xmlns:a16="http://schemas.microsoft.com/office/drawing/2014/main" id="{39EBD95E-1F0F-4804-B37E-5EA74C115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72000" y="2403256"/>
            <a:ext cx="1462217" cy="1462217"/>
          </a:xfrm>
          <a:prstGeom prst="rect">
            <a:avLst/>
          </a:prstGeom>
        </p:spPr>
      </p:pic>
      <p:pic>
        <p:nvPicPr>
          <p:cNvPr id="7" name="Grafik 6" descr="Gruppe von Frauen mit einfarbiger Füllung">
            <a:extLst>
              <a:ext uri="{FF2B5EF4-FFF2-40B4-BE49-F238E27FC236}">
                <a16:creationId xmlns:a16="http://schemas.microsoft.com/office/drawing/2014/main" id="{A341ADC7-D937-4964-AF33-D4C1228DE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0473" y="2235542"/>
            <a:ext cx="1718619" cy="17186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9A5E234-D6D3-4A7A-AF50-697E81A85C84}"/>
              </a:ext>
            </a:extLst>
          </p:cNvPr>
          <p:cNvSpPr/>
          <p:nvPr/>
        </p:nvSpPr>
        <p:spPr>
          <a:xfrm>
            <a:off x="780584" y="1120345"/>
            <a:ext cx="7260575" cy="3340143"/>
          </a:xfrm>
          <a:prstGeom prst="rect">
            <a:avLst/>
          </a:prstGeom>
          <a:noFill/>
          <a:ln w="76200" cap="flat" cmpd="sng" algn="ctr">
            <a:solidFill>
              <a:srgbClr val="00356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E6E6E6"/>
                </a:solidFill>
              </a:ln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B272A86-650C-4697-9DBF-6D9AA2D73D1B}"/>
              </a:ext>
            </a:extLst>
          </p:cNvPr>
          <p:cNvSpPr/>
          <p:nvPr/>
        </p:nvSpPr>
        <p:spPr>
          <a:xfrm>
            <a:off x="2059459" y="3811283"/>
            <a:ext cx="3954162" cy="2118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/>
              <a:t>Zusammenarbeit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0DCF1C-0108-46B4-98D8-B591BFA0D1FC}"/>
              </a:ext>
            </a:extLst>
          </p:cNvPr>
          <p:cNvSpPr txBox="1"/>
          <p:nvPr/>
        </p:nvSpPr>
        <p:spPr>
          <a:xfrm>
            <a:off x="4202038" y="2510735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2F52CD71-6100-403B-8665-727291C80356}"/>
              </a:ext>
            </a:extLst>
          </p:cNvPr>
          <p:cNvSpPr txBox="1"/>
          <p:nvPr/>
        </p:nvSpPr>
        <p:spPr>
          <a:xfrm>
            <a:off x="456025" y="490798"/>
            <a:ext cx="784127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dirty="0">
                <a:solidFill>
                  <a:schemeClr val="accent2"/>
                </a:solidFill>
              </a:rPr>
              <a:t>Wie hybrides Arbeiten erfolgreich im Unternehmen gelebt werden kann: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A64D56C-B9BE-4616-ADF0-E4263CFE1248}"/>
              </a:ext>
            </a:extLst>
          </p:cNvPr>
          <p:cNvSpPr txBox="1"/>
          <p:nvPr/>
        </p:nvSpPr>
        <p:spPr>
          <a:xfrm>
            <a:off x="846905" y="1205036"/>
            <a:ext cx="6710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</a:rPr>
              <a:t>Effizientes Arbeiten in hybriden Teams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b="1" dirty="0">
                <a:solidFill>
                  <a:schemeClr val="tx2"/>
                </a:solidFill>
              </a:rPr>
              <a:t>Erfolgreiche Aufgabeneinteilung und Zeitgestaltung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Festlegung einer Meeting-Kultur </a:t>
            </a:r>
          </a:p>
        </p:txBody>
      </p:sp>
    </p:spTree>
    <p:extLst>
      <p:ext uri="{BB962C8B-B14F-4D97-AF65-F5344CB8AC3E}">
        <p14:creationId xmlns:p14="http://schemas.microsoft.com/office/powerpoint/2010/main" val="99544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FC5D4E8C-CED8-4E5F-B7E2-FB3D77D86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9997" y="4052670"/>
            <a:ext cx="5852417" cy="10157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Erfolgreiche Aufgabeneinteilung und Zeitgestaltung 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8D8A-FBBE-4228-9851-CBB0A532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5 Schritte für mehr Effizienz im Homeoffice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46AEA3-0FA3-4BB2-9FE0-EB93F11ACC87}"/>
              </a:ext>
            </a:extLst>
          </p:cNvPr>
          <p:cNvSpPr txBox="1"/>
          <p:nvPr/>
        </p:nvSpPr>
        <p:spPr>
          <a:xfrm>
            <a:off x="4352625" y="3890750"/>
            <a:ext cx="419194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2"/>
                </a:solidFill>
              </a:rPr>
              <a:t>Schritt 1: </a:t>
            </a:r>
            <a:r>
              <a:rPr lang="de-DE" dirty="0">
                <a:solidFill>
                  <a:schemeClr val="accent2"/>
                </a:solidFill>
              </a:rPr>
              <a:t>Reflexion und Output-Vergleich </a:t>
            </a:r>
            <a:endParaRPr lang="de-DE" sz="2000" dirty="0">
              <a:solidFill>
                <a:schemeClr val="accent2"/>
              </a:solidFill>
            </a:endParaRPr>
          </a:p>
        </p:txBody>
      </p:sp>
      <p:pic>
        <p:nvPicPr>
          <p:cNvPr id="37" name="Grafik 36" descr="Verwirrte Person mit einfarbiger Füllung">
            <a:extLst>
              <a:ext uri="{FF2B5EF4-FFF2-40B4-BE49-F238E27FC236}">
                <a16:creationId xmlns:a16="http://schemas.microsoft.com/office/drawing/2014/main" id="{94377537-A6B3-4CEE-837D-77963D589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04497" y="3066670"/>
            <a:ext cx="1435281" cy="1462217"/>
          </a:xfrm>
          <a:prstGeom prst="rect">
            <a:avLst/>
          </a:prstGeom>
        </p:spPr>
      </p:pic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1F8EEE1-337F-4BCB-B77F-2E000257C76B}"/>
              </a:ext>
            </a:extLst>
          </p:cNvPr>
          <p:cNvSpPr/>
          <p:nvPr/>
        </p:nvSpPr>
        <p:spPr>
          <a:xfrm rot="21302394">
            <a:off x="1771292" y="1630465"/>
            <a:ext cx="4783057" cy="2710375"/>
          </a:xfrm>
          <a:custGeom>
            <a:avLst/>
            <a:gdLst>
              <a:gd name="connsiteX0" fmla="*/ 210123 w 4358789"/>
              <a:gd name="connsiteY0" fmla="*/ 2582334 h 2673578"/>
              <a:gd name="connsiteX1" fmla="*/ 2089723 w 4358789"/>
              <a:gd name="connsiteY1" fmla="*/ 2523067 h 2673578"/>
              <a:gd name="connsiteX2" fmla="*/ 260923 w 4358789"/>
              <a:gd name="connsiteY2" fmla="*/ 1176867 h 2673578"/>
              <a:gd name="connsiteX3" fmla="*/ 455656 w 4358789"/>
              <a:gd name="connsiteY3" fmla="*/ 279400 h 2673578"/>
              <a:gd name="connsiteX4" fmla="*/ 4358789 w 4358789"/>
              <a:gd name="connsiteY4" fmla="*/ 0 h 2673578"/>
              <a:gd name="connsiteX5" fmla="*/ 4358789 w 4358789"/>
              <a:gd name="connsiteY5" fmla="*/ 0 h 267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8789" h="2673578">
                <a:moveTo>
                  <a:pt x="210123" y="2582334"/>
                </a:moveTo>
                <a:cubicBezTo>
                  <a:pt x="1145689" y="2669822"/>
                  <a:pt x="2081256" y="2757311"/>
                  <a:pt x="2089723" y="2523067"/>
                </a:cubicBezTo>
                <a:cubicBezTo>
                  <a:pt x="2098190" y="2288823"/>
                  <a:pt x="533267" y="1550811"/>
                  <a:pt x="260923" y="1176867"/>
                </a:cubicBezTo>
                <a:cubicBezTo>
                  <a:pt x="-11421" y="802923"/>
                  <a:pt x="-227322" y="475544"/>
                  <a:pt x="455656" y="279400"/>
                </a:cubicBezTo>
                <a:cubicBezTo>
                  <a:pt x="1138634" y="83256"/>
                  <a:pt x="4358789" y="0"/>
                  <a:pt x="4358789" y="0"/>
                </a:cubicBezTo>
                <a:lnTo>
                  <a:pt x="4358789" y="0"/>
                </a:lnTo>
              </a:path>
            </a:pathLst>
          </a:custGeom>
          <a:ln w="57150"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6056AED-FBCD-46BB-AE9B-342D5C84F6CB}"/>
              </a:ext>
            </a:extLst>
          </p:cNvPr>
          <p:cNvSpPr txBox="1"/>
          <p:nvPr/>
        </p:nvSpPr>
        <p:spPr>
          <a:xfrm>
            <a:off x="3681780" y="3315352"/>
            <a:ext cx="419194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2"/>
                </a:solidFill>
              </a:rPr>
              <a:t>Schritt 2: </a:t>
            </a:r>
            <a:r>
              <a:rPr lang="de-DE" dirty="0">
                <a:solidFill>
                  <a:schemeClr val="accent2"/>
                </a:solidFill>
              </a:rPr>
              <a:t>Produktive Arbeitsatmosphäre</a:t>
            </a:r>
            <a:endParaRPr lang="de-DE" sz="2000" dirty="0">
              <a:solidFill>
                <a:schemeClr val="accent2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5CDCB20-29F9-4718-AFC4-6B3D772838C1}"/>
              </a:ext>
            </a:extLst>
          </p:cNvPr>
          <p:cNvSpPr txBox="1"/>
          <p:nvPr/>
        </p:nvSpPr>
        <p:spPr>
          <a:xfrm>
            <a:off x="2639778" y="2796306"/>
            <a:ext cx="6214764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2"/>
                </a:solidFill>
              </a:rPr>
              <a:t>Schritt 3: </a:t>
            </a:r>
            <a:r>
              <a:rPr lang="de-DE" b="1" dirty="0">
                <a:solidFill>
                  <a:schemeClr val="accent2"/>
                </a:solidFill>
              </a:rPr>
              <a:t>Aufgabeneinteilung und Zeitgestaltung </a:t>
            </a:r>
            <a:endParaRPr lang="de-DE" sz="2000" b="1" dirty="0">
              <a:solidFill>
                <a:schemeClr val="accent2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FBDAFAC-C7C8-464E-ABA6-99D105A590FB}"/>
              </a:ext>
            </a:extLst>
          </p:cNvPr>
          <p:cNvSpPr txBox="1"/>
          <p:nvPr/>
        </p:nvSpPr>
        <p:spPr>
          <a:xfrm>
            <a:off x="2306221" y="2272703"/>
            <a:ext cx="5674815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2"/>
                </a:solidFill>
              </a:rPr>
              <a:t>Schritt 4: </a:t>
            </a:r>
            <a:r>
              <a:rPr lang="de-DE" dirty="0">
                <a:solidFill>
                  <a:schemeClr val="accent2"/>
                </a:solidFill>
              </a:rPr>
              <a:t>Treten Sie in Kontakt </a:t>
            </a:r>
            <a:endParaRPr lang="de-DE" sz="2000" dirty="0">
              <a:solidFill>
                <a:schemeClr val="accent2"/>
              </a:solidFill>
            </a:endParaRPr>
          </a:p>
        </p:txBody>
      </p:sp>
      <p:sp>
        <p:nvSpPr>
          <p:cNvPr id="21" name="Denkblase: wolkenförmig 20">
            <a:extLst>
              <a:ext uri="{FF2B5EF4-FFF2-40B4-BE49-F238E27FC236}">
                <a16:creationId xmlns:a16="http://schemas.microsoft.com/office/drawing/2014/main" id="{9FD2CB48-A388-4B65-92E4-12F84E1A73AC}"/>
              </a:ext>
            </a:extLst>
          </p:cNvPr>
          <p:cNvSpPr/>
          <p:nvPr/>
        </p:nvSpPr>
        <p:spPr>
          <a:xfrm>
            <a:off x="43479" y="1882828"/>
            <a:ext cx="2030128" cy="1198188"/>
          </a:xfrm>
          <a:prstGeom prst="cloudCallout">
            <a:avLst>
              <a:gd name="adj1" fmla="val 32550"/>
              <a:gd name="adj2" fmla="val 674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b="1" dirty="0"/>
              <a:t>Was brauche ich um einen guten Job zu machen?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DDEB26-5791-4BF7-ABC4-9DEED7CBAB5F}"/>
              </a:ext>
            </a:extLst>
          </p:cNvPr>
          <p:cNvSpPr txBox="1"/>
          <p:nvPr/>
        </p:nvSpPr>
        <p:spPr>
          <a:xfrm>
            <a:off x="4647325" y="1236212"/>
            <a:ext cx="4013650" cy="4531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b="1" dirty="0">
                <a:solidFill>
                  <a:schemeClr val="bg1"/>
                </a:solidFill>
              </a:rPr>
              <a:t>Ziel: Wahl des passenden Arbeitsort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0535FE6-4AE1-4F52-A09E-893039C9960F}"/>
              </a:ext>
            </a:extLst>
          </p:cNvPr>
          <p:cNvSpPr txBox="1"/>
          <p:nvPr/>
        </p:nvSpPr>
        <p:spPr>
          <a:xfrm>
            <a:off x="443552" y="4505853"/>
            <a:ext cx="522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Die Aufgabe bestimmt den Arbeitsort!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FBCEC35-73D8-4C46-ADF4-5160C9A6E328}"/>
              </a:ext>
            </a:extLst>
          </p:cNvPr>
          <p:cNvSpPr txBox="1"/>
          <p:nvPr/>
        </p:nvSpPr>
        <p:spPr>
          <a:xfrm>
            <a:off x="3555788" y="1830524"/>
            <a:ext cx="5674815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2"/>
                </a:solidFill>
              </a:rPr>
              <a:t>Schritt 5: </a:t>
            </a:r>
            <a:r>
              <a:rPr lang="de-DE" dirty="0">
                <a:solidFill>
                  <a:schemeClr val="accent2"/>
                </a:solidFill>
              </a:rPr>
              <a:t>Bitten Sie frühzeitig um Unterstützung</a:t>
            </a:r>
            <a:endParaRPr lang="de-DE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4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/>
      <p:bldP spid="43" grpId="0"/>
      <p:bldP spid="44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eere Büroeinrichtung mit einem Konferenztisch">
            <a:extLst>
              <a:ext uri="{FF2B5EF4-FFF2-40B4-BE49-F238E27FC236}">
                <a16:creationId xmlns:a16="http://schemas.microsoft.com/office/drawing/2014/main" id="{200778CB-3911-46AB-BEAA-BFBA4F95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4664"/>
            <a:ext cx="9144000" cy="514096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041B7CE-292D-46C6-8023-96E5B6863A1E}"/>
              </a:ext>
            </a:extLst>
          </p:cNvPr>
          <p:cNvSpPr/>
          <p:nvPr/>
        </p:nvSpPr>
        <p:spPr>
          <a:xfrm>
            <a:off x="0" y="970384"/>
            <a:ext cx="7327395" cy="346960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68B989-4725-401B-97B8-95C756B9A298}"/>
              </a:ext>
            </a:extLst>
          </p:cNvPr>
          <p:cNvSpPr txBox="1"/>
          <p:nvPr/>
        </p:nvSpPr>
        <p:spPr>
          <a:xfrm>
            <a:off x="415677" y="1731135"/>
            <a:ext cx="61394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transparent!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chemeClr val="accent2"/>
                </a:solidFill>
              </a:rPr>
              <a:t>Checken Sie morgens ein und abends sowie für Pausen aus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chemeClr val="accent2"/>
                </a:solidFill>
              </a:rPr>
              <a:t>Zeigen Sie in Ihren Kalender Ihre Arbeitszeiten und Verfügbarkeits-Zeiten auf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1" y="968151"/>
            <a:ext cx="8095702" cy="432000"/>
          </a:xfrm>
        </p:spPr>
        <p:txBody>
          <a:bodyPr/>
          <a:lstStyle/>
          <a:p>
            <a:r>
              <a:rPr lang="de-DE" dirty="0"/>
              <a:t>Erfolgreiche Aufgaben und Zeitgestaltung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8D8A-FBBE-4228-9851-CBB0A532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21" y="1346906"/>
            <a:ext cx="8095702" cy="270000"/>
          </a:xfrm>
        </p:spPr>
        <p:txBody>
          <a:bodyPr/>
          <a:lstStyle/>
          <a:p>
            <a:r>
              <a:rPr lang="de-DE" dirty="0"/>
              <a:t>Tipps zur Strukturierung des Arbeitsalltags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51A5DA4-BB31-4B97-A353-88B5C12208A5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3C2E29-D149-493F-A073-F6249DEE0E76}"/>
              </a:ext>
            </a:extLst>
          </p:cNvPr>
          <p:cNvSpPr txBox="1"/>
          <p:nvPr/>
        </p:nvSpPr>
        <p:spPr>
          <a:xfrm>
            <a:off x="368560" y="1731135"/>
            <a:ext cx="1836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transparent!</a:t>
            </a:r>
          </a:p>
        </p:txBody>
      </p:sp>
    </p:spTree>
    <p:extLst>
      <p:ext uri="{BB962C8B-B14F-4D97-AF65-F5344CB8AC3E}">
        <p14:creationId xmlns:p14="http://schemas.microsoft.com/office/powerpoint/2010/main" val="76836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eere Büroeinrichtung mit einem Konferenztisch">
            <a:extLst>
              <a:ext uri="{FF2B5EF4-FFF2-40B4-BE49-F238E27FC236}">
                <a16:creationId xmlns:a16="http://schemas.microsoft.com/office/drawing/2014/main" id="{200778CB-3911-46AB-BEAA-BFBA4F95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4664"/>
            <a:ext cx="9144000" cy="514096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041B7CE-292D-46C6-8023-96E5B6863A1E}"/>
              </a:ext>
            </a:extLst>
          </p:cNvPr>
          <p:cNvSpPr/>
          <p:nvPr/>
        </p:nvSpPr>
        <p:spPr>
          <a:xfrm>
            <a:off x="24882" y="970384"/>
            <a:ext cx="7327395" cy="346960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1" y="968151"/>
            <a:ext cx="8095702" cy="432000"/>
          </a:xfrm>
        </p:spPr>
        <p:txBody>
          <a:bodyPr/>
          <a:lstStyle/>
          <a:p>
            <a:r>
              <a:rPr lang="de-DE" dirty="0"/>
              <a:t>Erfolgreiche Aufgaben und Zeitgestaltung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8D8A-FBBE-4228-9851-CBB0A532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21" y="1346906"/>
            <a:ext cx="8095702" cy="270000"/>
          </a:xfrm>
        </p:spPr>
        <p:txBody>
          <a:bodyPr/>
          <a:lstStyle/>
          <a:p>
            <a:r>
              <a:rPr lang="de-DE" dirty="0"/>
              <a:t>Umsetzungstipps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68B989-4725-401B-97B8-95C756B9A298}"/>
              </a:ext>
            </a:extLst>
          </p:cNvPr>
          <p:cNvSpPr txBox="1"/>
          <p:nvPr/>
        </p:nvSpPr>
        <p:spPr>
          <a:xfrm>
            <a:off x="415677" y="1731135"/>
            <a:ext cx="6139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transparent!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9818F3-42F0-4290-A272-35E5162D1A23}"/>
              </a:ext>
            </a:extLst>
          </p:cNvPr>
          <p:cNvSpPr txBox="1"/>
          <p:nvPr/>
        </p:nvSpPr>
        <p:spPr>
          <a:xfrm>
            <a:off x="1298507" y="2073179"/>
            <a:ext cx="354942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erreichbar!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chemeClr val="accent2"/>
                </a:solidFill>
              </a:rPr>
              <a:t>Legen Sie feste „Core“-Arbeitszeiten fest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chemeClr val="accent2"/>
                </a:solidFill>
              </a:rPr>
              <a:t>Planen Sie Bürotage ein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292E8EF-EA27-4C3F-A751-C4600061CA7E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94EC26A-B0C0-4F49-932B-33D4617A56E1}"/>
              </a:ext>
            </a:extLst>
          </p:cNvPr>
          <p:cNvSpPr/>
          <p:nvPr/>
        </p:nvSpPr>
        <p:spPr>
          <a:xfrm>
            <a:off x="1261187" y="2117351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1B67772-9FD9-4C6F-A59E-E4FE76FB3A5E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C69104A-A4EC-4DAC-A565-BBEDD8FFBD6E}"/>
              </a:ext>
            </a:extLst>
          </p:cNvPr>
          <p:cNvSpPr txBox="1"/>
          <p:nvPr/>
        </p:nvSpPr>
        <p:spPr>
          <a:xfrm>
            <a:off x="368560" y="1731135"/>
            <a:ext cx="1836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transparent!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2C377AF-354F-43CD-9336-44A5755B88C8}"/>
              </a:ext>
            </a:extLst>
          </p:cNvPr>
          <p:cNvSpPr txBox="1"/>
          <p:nvPr/>
        </p:nvSpPr>
        <p:spPr>
          <a:xfrm>
            <a:off x="1263752" y="2060807"/>
            <a:ext cx="1753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erreichbar!</a:t>
            </a:r>
          </a:p>
        </p:txBody>
      </p:sp>
    </p:spTree>
    <p:extLst>
      <p:ext uri="{BB962C8B-B14F-4D97-AF65-F5344CB8AC3E}">
        <p14:creationId xmlns:p14="http://schemas.microsoft.com/office/powerpoint/2010/main" val="2985568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eere Büroeinrichtung mit einem Konferenztisch">
            <a:extLst>
              <a:ext uri="{FF2B5EF4-FFF2-40B4-BE49-F238E27FC236}">
                <a16:creationId xmlns:a16="http://schemas.microsoft.com/office/drawing/2014/main" id="{200778CB-3911-46AB-BEAA-BFBA4F95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4664"/>
            <a:ext cx="9144000" cy="514096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041B7CE-292D-46C6-8023-96E5B6863A1E}"/>
              </a:ext>
            </a:extLst>
          </p:cNvPr>
          <p:cNvSpPr/>
          <p:nvPr/>
        </p:nvSpPr>
        <p:spPr>
          <a:xfrm>
            <a:off x="0" y="970384"/>
            <a:ext cx="7327395" cy="346960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1" y="968151"/>
            <a:ext cx="8095702" cy="432000"/>
          </a:xfrm>
        </p:spPr>
        <p:txBody>
          <a:bodyPr/>
          <a:lstStyle/>
          <a:p>
            <a:r>
              <a:rPr lang="de-DE" dirty="0"/>
              <a:t>Erfolgreiche Aufgaben und Zeitgestaltung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8D8A-FBBE-4228-9851-CBB0A532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21" y="1346906"/>
            <a:ext cx="8095702" cy="270000"/>
          </a:xfrm>
        </p:spPr>
        <p:txBody>
          <a:bodyPr/>
          <a:lstStyle/>
          <a:p>
            <a:r>
              <a:rPr lang="de-DE" dirty="0"/>
              <a:t>Umsetzungstipps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68B989-4725-401B-97B8-95C756B9A298}"/>
              </a:ext>
            </a:extLst>
          </p:cNvPr>
          <p:cNvSpPr txBox="1"/>
          <p:nvPr/>
        </p:nvSpPr>
        <p:spPr>
          <a:xfrm>
            <a:off x="415677" y="1731135"/>
            <a:ext cx="6139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transparent!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9818F3-42F0-4290-A272-35E5162D1A23}"/>
              </a:ext>
            </a:extLst>
          </p:cNvPr>
          <p:cNvSpPr txBox="1"/>
          <p:nvPr/>
        </p:nvSpPr>
        <p:spPr>
          <a:xfrm>
            <a:off x="1298507" y="2073179"/>
            <a:ext cx="3549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erreichbar!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200" dirty="0">
              <a:solidFill>
                <a:schemeClr val="accent2"/>
              </a:solidFill>
            </a:endParaRP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8E8EC63-A56C-4A62-B76E-411578162BCD}"/>
              </a:ext>
            </a:extLst>
          </p:cNvPr>
          <p:cNvSpPr txBox="1"/>
          <p:nvPr/>
        </p:nvSpPr>
        <p:spPr>
          <a:xfrm>
            <a:off x="1840107" y="2397234"/>
            <a:ext cx="60156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Ziehen Sie eine klare Grenze zwischen Arbeit und Freizeit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chemeClr val="accent2"/>
                </a:solidFill>
              </a:rPr>
              <a:t>Stehen Sie auf und machen Sie Ihre Pausen nicht am Arbeitsplatz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chemeClr val="accent2"/>
                </a:solidFill>
              </a:rPr>
              <a:t>Verabschieden Sie sich in den Feierabend</a:t>
            </a:r>
          </a:p>
          <a:p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571CC31-BF66-455D-93EA-C3EE16155FE1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EA561A4-BCAB-4521-BC44-6A120B1BA905}"/>
              </a:ext>
            </a:extLst>
          </p:cNvPr>
          <p:cNvSpPr/>
          <p:nvPr/>
        </p:nvSpPr>
        <p:spPr>
          <a:xfrm>
            <a:off x="1261187" y="2117351"/>
            <a:ext cx="1836111" cy="2167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381B521-97CE-4436-A416-C329D866EDB9}"/>
              </a:ext>
            </a:extLst>
          </p:cNvPr>
          <p:cNvSpPr/>
          <p:nvPr/>
        </p:nvSpPr>
        <p:spPr>
          <a:xfrm>
            <a:off x="1816605" y="2438627"/>
            <a:ext cx="4539344" cy="2167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EF6B1C6-8359-4DA3-BC0B-92CD91FC91C1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3ADDD47-D17D-4DB9-B7C4-A74A6BB9FA25}"/>
              </a:ext>
            </a:extLst>
          </p:cNvPr>
          <p:cNvSpPr txBox="1"/>
          <p:nvPr/>
        </p:nvSpPr>
        <p:spPr>
          <a:xfrm>
            <a:off x="368560" y="1731135"/>
            <a:ext cx="1836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transparent!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72F8C01-6AD0-4232-9B36-A7B42CF7DE6C}"/>
              </a:ext>
            </a:extLst>
          </p:cNvPr>
          <p:cNvSpPr/>
          <p:nvPr/>
        </p:nvSpPr>
        <p:spPr>
          <a:xfrm>
            <a:off x="1261187" y="2117351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6DB7392-C332-4B35-ADF3-E9B5E260B47B}"/>
              </a:ext>
            </a:extLst>
          </p:cNvPr>
          <p:cNvSpPr txBox="1"/>
          <p:nvPr/>
        </p:nvSpPr>
        <p:spPr>
          <a:xfrm>
            <a:off x="1263752" y="2060807"/>
            <a:ext cx="1753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erreichbar!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FD4ADC5-DFE7-411C-BB20-A288C60A98D5}"/>
              </a:ext>
            </a:extLst>
          </p:cNvPr>
          <p:cNvSpPr txBox="1"/>
          <p:nvPr/>
        </p:nvSpPr>
        <p:spPr>
          <a:xfrm>
            <a:off x="1840107" y="2393115"/>
            <a:ext cx="4405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Ziehen Sie eine klare Grenze zwischen Arbeit und Freizeit</a:t>
            </a:r>
          </a:p>
        </p:txBody>
      </p:sp>
    </p:spTree>
    <p:extLst>
      <p:ext uri="{BB962C8B-B14F-4D97-AF65-F5344CB8AC3E}">
        <p14:creationId xmlns:p14="http://schemas.microsoft.com/office/powerpoint/2010/main" val="556115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eere Büroeinrichtung mit einem Konferenztisch">
            <a:extLst>
              <a:ext uri="{FF2B5EF4-FFF2-40B4-BE49-F238E27FC236}">
                <a16:creationId xmlns:a16="http://schemas.microsoft.com/office/drawing/2014/main" id="{200778CB-3911-46AB-BEAA-BFBA4F95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4664"/>
            <a:ext cx="9144000" cy="514096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041B7CE-292D-46C6-8023-96E5B6863A1E}"/>
              </a:ext>
            </a:extLst>
          </p:cNvPr>
          <p:cNvSpPr/>
          <p:nvPr/>
        </p:nvSpPr>
        <p:spPr>
          <a:xfrm>
            <a:off x="0" y="970384"/>
            <a:ext cx="7327395" cy="346960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1" y="968151"/>
            <a:ext cx="8095702" cy="432000"/>
          </a:xfrm>
        </p:spPr>
        <p:txBody>
          <a:bodyPr/>
          <a:lstStyle/>
          <a:p>
            <a:r>
              <a:rPr lang="de-DE" dirty="0"/>
              <a:t>Erfolgreiche Aufgaben und Zeitgestaltung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8D8A-FBBE-4228-9851-CBB0A532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21" y="1346906"/>
            <a:ext cx="8095702" cy="270000"/>
          </a:xfrm>
        </p:spPr>
        <p:txBody>
          <a:bodyPr/>
          <a:lstStyle/>
          <a:p>
            <a:r>
              <a:rPr lang="de-DE" dirty="0"/>
              <a:t>Umsetzungstipps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68B989-4725-401B-97B8-95C756B9A298}"/>
              </a:ext>
            </a:extLst>
          </p:cNvPr>
          <p:cNvSpPr txBox="1"/>
          <p:nvPr/>
        </p:nvSpPr>
        <p:spPr>
          <a:xfrm>
            <a:off x="415677" y="1731135"/>
            <a:ext cx="6139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transparent!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2631DC-2420-446F-BE60-DF6AA0D8A124}"/>
              </a:ext>
            </a:extLst>
          </p:cNvPr>
          <p:cNvSpPr txBox="1"/>
          <p:nvPr/>
        </p:nvSpPr>
        <p:spPr>
          <a:xfrm>
            <a:off x="2518759" y="2759886"/>
            <a:ext cx="39874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Struktur im Arbeitsalltag!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>
                <a:solidFill>
                  <a:schemeClr val="accent2"/>
                </a:solidFill>
              </a:rPr>
              <a:t>Priorisierung der Aufgaben und unterscheiden Sie wichtiges von dringendem!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>
                <a:solidFill>
                  <a:schemeClr val="accent2"/>
                </a:solidFill>
              </a:rPr>
              <a:t>Etablieren Sie Arbeitsroutinen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9818F3-42F0-4290-A272-35E5162D1A23}"/>
              </a:ext>
            </a:extLst>
          </p:cNvPr>
          <p:cNvSpPr txBox="1"/>
          <p:nvPr/>
        </p:nvSpPr>
        <p:spPr>
          <a:xfrm>
            <a:off x="1298507" y="2073179"/>
            <a:ext cx="3549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erreichbar!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200" dirty="0">
              <a:solidFill>
                <a:schemeClr val="accent2"/>
              </a:solidFill>
            </a:endParaRP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8E8EC63-A56C-4A62-B76E-411578162BCD}"/>
              </a:ext>
            </a:extLst>
          </p:cNvPr>
          <p:cNvSpPr txBox="1"/>
          <p:nvPr/>
        </p:nvSpPr>
        <p:spPr>
          <a:xfrm>
            <a:off x="1840107" y="2397234"/>
            <a:ext cx="6015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Ziehen Sie eine klare Grenze zwischen Arbeit und Freizeit</a:t>
            </a:r>
          </a:p>
          <a:p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8CE87F7-DD98-43E5-8FAA-DD6F5CB531E6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1329F1-4CBF-490E-A3F6-986BD00571A5}"/>
              </a:ext>
            </a:extLst>
          </p:cNvPr>
          <p:cNvSpPr/>
          <p:nvPr/>
        </p:nvSpPr>
        <p:spPr>
          <a:xfrm>
            <a:off x="1261187" y="2117351"/>
            <a:ext cx="1836111" cy="2167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BFAD19A-778D-41F9-8A55-61B2525F0A0C}"/>
              </a:ext>
            </a:extLst>
          </p:cNvPr>
          <p:cNvSpPr/>
          <p:nvPr/>
        </p:nvSpPr>
        <p:spPr>
          <a:xfrm>
            <a:off x="1816605" y="2438627"/>
            <a:ext cx="4539344" cy="21675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6004E1F-EFDB-430A-ACD6-FF7053967256}"/>
              </a:ext>
            </a:extLst>
          </p:cNvPr>
          <p:cNvSpPr/>
          <p:nvPr/>
        </p:nvSpPr>
        <p:spPr>
          <a:xfrm>
            <a:off x="2493879" y="2798970"/>
            <a:ext cx="2196310" cy="218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1AE1811-3AC1-40D4-914A-97098D6D3F36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4111166-0E02-4AC4-B134-7A6EC299AB79}"/>
              </a:ext>
            </a:extLst>
          </p:cNvPr>
          <p:cNvSpPr txBox="1"/>
          <p:nvPr/>
        </p:nvSpPr>
        <p:spPr>
          <a:xfrm>
            <a:off x="368560" y="1731135"/>
            <a:ext cx="1836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transparent!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8D42401-FEFD-43B9-8E60-ECAF847764B8}"/>
              </a:ext>
            </a:extLst>
          </p:cNvPr>
          <p:cNvSpPr/>
          <p:nvPr/>
        </p:nvSpPr>
        <p:spPr>
          <a:xfrm>
            <a:off x="1261187" y="2117351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61FB003-03CF-4408-B384-1C83DB3801CD}"/>
              </a:ext>
            </a:extLst>
          </p:cNvPr>
          <p:cNvSpPr txBox="1"/>
          <p:nvPr/>
        </p:nvSpPr>
        <p:spPr>
          <a:xfrm>
            <a:off x="1263752" y="2060807"/>
            <a:ext cx="1753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erreichbar!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46E286A-FC76-43E4-9483-94E007AD8138}"/>
              </a:ext>
            </a:extLst>
          </p:cNvPr>
          <p:cNvSpPr/>
          <p:nvPr/>
        </p:nvSpPr>
        <p:spPr>
          <a:xfrm>
            <a:off x="1816605" y="2438627"/>
            <a:ext cx="4539344" cy="2167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E44B31E-EAEF-46A0-926B-EF03571CB402}"/>
              </a:ext>
            </a:extLst>
          </p:cNvPr>
          <p:cNvSpPr txBox="1"/>
          <p:nvPr/>
        </p:nvSpPr>
        <p:spPr>
          <a:xfrm>
            <a:off x="1840107" y="2393115"/>
            <a:ext cx="4405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Ziehen Sie eine klare Grenze zwischen Arbeit und Freizeit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78C761B-76FF-4FBC-9408-075CB5A755BC}"/>
              </a:ext>
            </a:extLst>
          </p:cNvPr>
          <p:cNvSpPr txBox="1"/>
          <p:nvPr/>
        </p:nvSpPr>
        <p:spPr>
          <a:xfrm>
            <a:off x="2560140" y="2747836"/>
            <a:ext cx="4855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Struktur im Arbeitsalltag!</a:t>
            </a:r>
          </a:p>
        </p:txBody>
      </p:sp>
    </p:spTree>
    <p:extLst>
      <p:ext uri="{BB962C8B-B14F-4D97-AF65-F5344CB8AC3E}">
        <p14:creationId xmlns:p14="http://schemas.microsoft.com/office/powerpoint/2010/main" val="332558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eere Büroeinrichtung mit einem Konferenztisch">
            <a:extLst>
              <a:ext uri="{FF2B5EF4-FFF2-40B4-BE49-F238E27FC236}">
                <a16:creationId xmlns:a16="http://schemas.microsoft.com/office/drawing/2014/main" id="{200778CB-3911-46AB-BEAA-BFBA4F95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4664"/>
            <a:ext cx="9144000" cy="514096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041B7CE-292D-46C6-8023-96E5B6863A1E}"/>
              </a:ext>
            </a:extLst>
          </p:cNvPr>
          <p:cNvSpPr/>
          <p:nvPr/>
        </p:nvSpPr>
        <p:spPr>
          <a:xfrm>
            <a:off x="0" y="970384"/>
            <a:ext cx="7327395" cy="346960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1" y="968151"/>
            <a:ext cx="8095702" cy="432000"/>
          </a:xfrm>
        </p:spPr>
        <p:txBody>
          <a:bodyPr/>
          <a:lstStyle/>
          <a:p>
            <a:r>
              <a:rPr lang="de-DE" dirty="0"/>
              <a:t>Erfolgreiche Aufgaben und Zeitgestaltung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8D8A-FBBE-4228-9851-CBB0A532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21" y="1346906"/>
            <a:ext cx="8095702" cy="270000"/>
          </a:xfrm>
        </p:spPr>
        <p:txBody>
          <a:bodyPr/>
          <a:lstStyle/>
          <a:p>
            <a:r>
              <a:rPr lang="de-DE" dirty="0"/>
              <a:t>Umsetzungstipps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68B989-4725-401B-97B8-95C756B9A298}"/>
              </a:ext>
            </a:extLst>
          </p:cNvPr>
          <p:cNvSpPr txBox="1"/>
          <p:nvPr/>
        </p:nvSpPr>
        <p:spPr>
          <a:xfrm>
            <a:off x="415677" y="1731135"/>
            <a:ext cx="6139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transparent!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2631DC-2420-446F-BE60-DF6AA0D8A124}"/>
              </a:ext>
            </a:extLst>
          </p:cNvPr>
          <p:cNvSpPr txBox="1"/>
          <p:nvPr/>
        </p:nvSpPr>
        <p:spPr>
          <a:xfrm>
            <a:off x="2518759" y="2759886"/>
            <a:ext cx="39874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Struktur im Arbeitsalltag!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9818F3-42F0-4290-A272-35E5162D1A23}"/>
              </a:ext>
            </a:extLst>
          </p:cNvPr>
          <p:cNvSpPr txBox="1"/>
          <p:nvPr/>
        </p:nvSpPr>
        <p:spPr>
          <a:xfrm>
            <a:off x="1298507" y="2073179"/>
            <a:ext cx="3549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Seien Sie erreichbar!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200" dirty="0">
              <a:solidFill>
                <a:schemeClr val="accent2"/>
              </a:solidFill>
            </a:endParaRP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8E8EC63-A56C-4A62-B76E-411578162BCD}"/>
              </a:ext>
            </a:extLst>
          </p:cNvPr>
          <p:cNvSpPr txBox="1"/>
          <p:nvPr/>
        </p:nvSpPr>
        <p:spPr>
          <a:xfrm>
            <a:off x="1840107" y="2397234"/>
            <a:ext cx="6015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Ziehen Sie eine klare Grenze zwischen Arbeit und Freizeit</a:t>
            </a:r>
          </a:p>
          <a:p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3D5612D-64AE-4189-AB24-7D3EE3CFA6F0}"/>
              </a:ext>
            </a:extLst>
          </p:cNvPr>
          <p:cNvSpPr txBox="1"/>
          <p:nvPr/>
        </p:nvSpPr>
        <p:spPr>
          <a:xfrm>
            <a:off x="3347442" y="3542174"/>
            <a:ext cx="3795058" cy="630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lvl="1"/>
            <a:r>
              <a:rPr lang="de-DE" sz="1200" b="1" i="1" dirty="0">
                <a:solidFill>
                  <a:schemeClr val="accent2"/>
                </a:solidFill>
              </a:rPr>
              <a:t>„Arbeit dehnt sich in genau dem Maß aus, </a:t>
            </a:r>
            <a:br>
              <a:rPr lang="de-DE" sz="1200" b="1" i="1" dirty="0">
                <a:solidFill>
                  <a:schemeClr val="accent2"/>
                </a:solidFill>
              </a:rPr>
            </a:br>
            <a:r>
              <a:rPr lang="de-DE" sz="1200" b="1" i="1" dirty="0">
                <a:solidFill>
                  <a:schemeClr val="accent2"/>
                </a:solidFill>
              </a:rPr>
              <a:t>wie Zeit für ihre Erledigung zur Verfügung steht!“ </a:t>
            </a:r>
            <a:br>
              <a:rPr lang="de-DE" sz="1200" b="1" i="1" dirty="0">
                <a:solidFill>
                  <a:schemeClr val="accent2"/>
                </a:solidFill>
              </a:rPr>
            </a:br>
            <a:r>
              <a:rPr lang="de-DE" sz="1100" dirty="0">
                <a:solidFill>
                  <a:schemeClr val="accent2"/>
                </a:solidFill>
              </a:rPr>
              <a:t>(Soziologe C. </a:t>
            </a:r>
            <a:r>
              <a:rPr lang="de-DE" sz="1100" dirty="0" err="1">
                <a:solidFill>
                  <a:schemeClr val="accent2"/>
                </a:solidFill>
              </a:rPr>
              <a:t>Northcote</a:t>
            </a:r>
            <a:r>
              <a:rPr lang="de-DE" sz="1100" dirty="0">
                <a:solidFill>
                  <a:schemeClr val="accent2"/>
                </a:solidFill>
              </a:rPr>
              <a:t> Parkinson)</a:t>
            </a:r>
            <a:endParaRPr lang="de-DE" sz="1200" dirty="0">
              <a:solidFill>
                <a:schemeClr val="accent2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890484-80C1-417C-9BAE-52A047B40A16}"/>
              </a:ext>
            </a:extLst>
          </p:cNvPr>
          <p:cNvSpPr txBox="1"/>
          <p:nvPr/>
        </p:nvSpPr>
        <p:spPr>
          <a:xfrm>
            <a:off x="3398167" y="3114718"/>
            <a:ext cx="37950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Legen Sie realistische aber enge Zeitfenster fest!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A022F77-A72A-4A80-825A-472B80E43C71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B5624B3-48DD-417E-B4E6-21C75463589F}"/>
              </a:ext>
            </a:extLst>
          </p:cNvPr>
          <p:cNvSpPr/>
          <p:nvPr/>
        </p:nvSpPr>
        <p:spPr>
          <a:xfrm>
            <a:off x="1261187" y="2117351"/>
            <a:ext cx="1836111" cy="2167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F247AA-02FE-4269-80DA-35D31BC54B98}"/>
              </a:ext>
            </a:extLst>
          </p:cNvPr>
          <p:cNvSpPr/>
          <p:nvPr/>
        </p:nvSpPr>
        <p:spPr>
          <a:xfrm>
            <a:off x="1816605" y="2438627"/>
            <a:ext cx="4539344" cy="21675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539530F-54B4-4FEC-8982-9B011715B65A}"/>
              </a:ext>
            </a:extLst>
          </p:cNvPr>
          <p:cNvSpPr/>
          <p:nvPr/>
        </p:nvSpPr>
        <p:spPr>
          <a:xfrm>
            <a:off x="2493879" y="2798970"/>
            <a:ext cx="2196310" cy="21808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D62110C-0477-4F06-9189-A9C5713179ED}"/>
              </a:ext>
            </a:extLst>
          </p:cNvPr>
          <p:cNvSpPr/>
          <p:nvPr/>
        </p:nvSpPr>
        <p:spPr>
          <a:xfrm>
            <a:off x="3398167" y="3166257"/>
            <a:ext cx="3744333" cy="2287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21338C3-84EE-4C73-81E2-B97AAE4CD6B3}"/>
              </a:ext>
            </a:extLst>
          </p:cNvPr>
          <p:cNvSpPr/>
          <p:nvPr/>
        </p:nvSpPr>
        <p:spPr>
          <a:xfrm>
            <a:off x="415677" y="1776673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66846AA-7244-4E8B-8E8E-615D916DFD05}"/>
              </a:ext>
            </a:extLst>
          </p:cNvPr>
          <p:cNvSpPr txBox="1"/>
          <p:nvPr/>
        </p:nvSpPr>
        <p:spPr>
          <a:xfrm>
            <a:off x="368560" y="1731135"/>
            <a:ext cx="1836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transparent!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D292EB6-1BA9-4904-9CC8-2AF84A725F2E}"/>
              </a:ext>
            </a:extLst>
          </p:cNvPr>
          <p:cNvSpPr/>
          <p:nvPr/>
        </p:nvSpPr>
        <p:spPr>
          <a:xfrm>
            <a:off x="1261187" y="2117351"/>
            <a:ext cx="1836111" cy="216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D5CF955-C24F-4BCE-BB38-FE5D6EFDE694}"/>
              </a:ext>
            </a:extLst>
          </p:cNvPr>
          <p:cNvSpPr txBox="1"/>
          <p:nvPr/>
        </p:nvSpPr>
        <p:spPr>
          <a:xfrm>
            <a:off x="1263752" y="2060807"/>
            <a:ext cx="1753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Seien Sie erreichbar!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F3269BA7-EF55-4FB9-A0DA-A568E6D021F7}"/>
              </a:ext>
            </a:extLst>
          </p:cNvPr>
          <p:cNvSpPr/>
          <p:nvPr/>
        </p:nvSpPr>
        <p:spPr>
          <a:xfrm>
            <a:off x="1816605" y="2438627"/>
            <a:ext cx="4539344" cy="2167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0AD1D79-D3B1-40DA-9412-1192F1275D59}"/>
              </a:ext>
            </a:extLst>
          </p:cNvPr>
          <p:cNvSpPr txBox="1"/>
          <p:nvPr/>
        </p:nvSpPr>
        <p:spPr>
          <a:xfrm>
            <a:off x="1840107" y="2393115"/>
            <a:ext cx="4405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Ziehen Sie eine klare Grenze zwischen Arbeit und Freizeit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562BBEA-491F-4AD5-A00D-3F44F1F2F89E}"/>
              </a:ext>
            </a:extLst>
          </p:cNvPr>
          <p:cNvSpPr/>
          <p:nvPr/>
        </p:nvSpPr>
        <p:spPr>
          <a:xfrm>
            <a:off x="2493879" y="2798970"/>
            <a:ext cx="2196310" cy="218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2367237-1CBB-463B-971C-640F09A2D3EE}"/>
              </a:ext>
            </a:extLst>
          </p:cNvPr>
          <p:cNvSpPr txBox="1"/>
          <p:nvPr/>
        </p:nvSpPr>
        <p:spPr>
          <a:xfrm>
            <a:off x="2560140" y="2747836"/>
            <a:ext cx="4855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Struktur im Arbeitsalltag!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1801A14-A348-4DB8-B13A-D52B09A25A6F}"/>
              </a:ext>
            </a:extLst>
          </p:cNvPr>
          <p:cNvSpPr txBox="1"/>
          <p:nvPr/>
        </p:nvSpPr>
        <p:spPr>
          <a:xfrm>
            <a:off x="3398167" y="3136736"/>
            <a:ext cx="4855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Erstellen Sie realistische aber enge Zeitpläne! </a:t>
            </a:r>
          </a:p>
        </p:txBody>
      </p:sp>
    </p:spTree>
    <p:extLst>
      <p:ext uri="{BB962C8B-B14F-4D97-AF65-F5344CB8AC3E}">
        <p14:creationId xmlns:p14="http://schemas.microsoft.com/office/powerpoint/2010/main" val="284565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CE82229-318A-4011-843D-CD237CF0F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05" y="982825"/>
            <a:ext cx="8095700" cy="3694922"/>
          </a:xfrm>
          <a:solidFill>
            <a:srgbClr val="EEEDEE"/>
          </a:solidFill>
        </p:spPr>
        <p:txBody>
          <a:bodyPr/>
          <a:lstStyle/>
          <a:p>
            <a:pPr>
              <a:buNone/>
            </a:pPr>
            <a:r>
              <a:rPr lang="de-DE" sz="800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20EB0CC-3D75-4334-975F-5618F75FC7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Mehr Effizienz beim Arbeiten im Team über Distanz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Erfolgreiche Aufgabeneinteilung und Zeitgestaltung 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910C39E-D785-4FB2-8723-99D2E1A53B6F}"/>
              </a:ext>
            </a:extLst>
          </p:cNvPr>
          <p:cNvSpPr txBox="1"/>
          <p:nvPr/>
        </p:nvSpPr>
        <p:spPr>
          <a:xfrm>
            <a:off x="677005" y="1053550"/>
            <a:ext cx="6015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Zuständigkeit!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>
                <a:solidFill>
                  <a:schemeClr val="accent2"/>
                </a:solidFill>
              </a:rPr>
              <a:t>Wer übernimmt 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welche Aufgabe im Team?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EFFA71C-08ED-4384-B469-0B00CBDD8E2F}"/>
              </a:ext>
            </a:extLst>
          </p:cNvPr>
          <p:cNvSpPr txBox="1"/>
          <p:nvPr/>
        </p:nvSpPr>
        <p:spPr>
          <a:xfrm>
            <a:off x="3128360" y="1062477"/>
            <a:ext cx="60156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Informationsweitergabe!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>
                <a:solidFill>
                  <a:schemeClr val="accent2"/>
                </a:solidFill>
              </a:rPr>
              <a:t>Wie erhalte ich wo welche 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Informationen und wie 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gebe ich sie weiter?</a:t>
            </a:r>
          </a:p>
          <a:p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74F0436-3760-4898-9811-E51C87D53048}"/>
              </a:ext>
            </a:extLst>
          </p:cNvPr>
          <p:cNvSpPr txBox="1"/>
          <p:nvPr/>
        </p:nvSpPr>
        <p:spPr>
          <a:xfrm>
            <a:off x="5818686" y="1050166"/>
            <a:ext cx="6015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Ideen!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>
                <a:solidFill>
                  <a:schemeClr val="accent2"/>
                </a:solidFill>
              </a:rPr>
              <a:t>Wie kann ich meine Ideen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einbringen?</a:t>
            </a:r>
          </a:p>
          <a:p>
            <a:endParaRPr lang="de-DE" sz="1400" b="1" dirty="0">
              <a:solidFill>
                <a:schemeClr val="accent2"/>
              </a:solidFill>
            </a:endParaRPr>
          </a:p>
        </p:txBody>
      </p:sp>
      <p:pic>
        <p:nvPicPr>
          <p:cNvPr id="25" name="Grafik 24" descr="Ein Bild, das Text, Screenshot, drinnen, mehrere enthält.&#10;&#10;Automatisch generierte Beschreibung">
            <a:extLst>
              <a:ext uri="{FF2B5EF4-FFF2-40B4-BE49-F238E27FC236}">
                <a16:creationId xmlns:a16="http://schemas.microsoft.com/office/drawing/2014/main" id="{0659FD6A-738E-4336-AE67-C40518E39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13" y="3244413"/>
            <a:ext cx="2135789" cy="1433334"/>
          </a:xfrm>
          <a:prstGeom prst="round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656250AD-0F8D-4A33-A612-CB4F905932CE}"/>
              </a:ext>
            </a:extLst>
          </p:cNvPr>
          <p:cNvSpPr txBox="1"/>
          <p:nvPr/>
        </p:nvSpPr>
        <p:spPr>
          <a:xfrm>
            <a:off x="2729205" y="2105900"/>
            <a:ext cx="3406975" cy="42240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b="1" dirty="0">
                <a:solidFill>
                  <a:schemeClr val="bg1"/>
                </a:solidFill>
              </a:rPr>
              <a:t>Visualisieren und Konzeptionieren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FD0F3D-A79A-44D1-9EBD-81E3EBBF2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9194">
            <a:off x="6325264" y="3194454"/>
            <a:ext cx="2219077" cy="1172942"/>
          </a:xfrm>
          <a:prstGeom prst="round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Grafik 12" descr="Ein Bild, das Text, Screenshot, Elektronik, Vektorgrafiken enthält.&#10;&#10;Automatisch generierte Beschreibung">
            <a:extLst>
              <a:ext uri="{FF2B5EF4-FFF2-40B4-BE49-F238E27FC236}">
                <a16:creationId xmlns:a16="http://schemas.microsoft.com/office/drawing/2014/main" id="{F1CAB493-3C66-483A-8CAC-05E10DC21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3" t="6440" r="4296" b="6073"/>
          <a:stretch/>
        </p:blipFill>
        <p:spPr>
          <a:xfrm>
            <a:off x="5037184" y="3146480"/>
            <a:ext cx="1402194" cy="1036249"/>
          </a:xfrm>
          <a:prstGeom prst="round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6B61B6A-D3E5-4239-A41F-C15788319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679" y="4095891"/>
            <a:ext cx="1500725" cy="830554"/>
          </a:xfrm>
          <a:prstGeom prst="round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CC4D20E-E5F7-4E81-80A9-47653387E629}"/>
              </a:ext>
            </a:extLst>
          </p:cNvPr>
          <p:cNvSpPr txBox="1"/>
          <p:nvPr/>
        </p:nvSpPr>
        <p:spPr>
          <a:xfrm>
            <a:off x="5240969" y="2709275"/>
            <a:ext cx="2660910" cy="42240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>
            <a:defPPr>
              <a:defRPr lang="de-DE"/>
            </a:defPPr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Kollaborative Plattformen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F58C51-1B34-403C-9643-C6831A8E0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23113">
            <a:off x="2545303" y="3146480"/>
            <a:ext cx="1461178" cy="1246756"/>
          </a:xfrm>
          <a:prstGeom prst="round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78082A-CD51-4DF8-85AD-F31481F5E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757" y="4102785"/>
            <a:ext cx="1830654" cy="972207"/>
          </a:xfrm>
          <a:prstGeom prst="round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E85C028-B22E-4222-B9EF-17B7C8EBA671}"/>
              </a:ext>
            </a:extLst>
          </p:cNvPr>
          <p:cNvSpPr txBox="1"/>
          <p:nvPr/>
        </p:nvSpPr>
        <p:spPr>
          <a:xfrm>
            <a:off x="638064" y="2698993"/>
            <a:ext cx="2660910" cy="42240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>
            <a:defPPr>
              <a:defRPr lang="de-DE"/>
            </a:defPPr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de-DE" dirty="0"/>
              <a:t>Task-Manager </a:t>
            </a:r>
          </a:p>
        </p:txBody>
      </p:sp>
    </p:spTree>
    <p:extLst>
      <p:ext uri="{BB962C8B-B14F-4D97-AF65-F5344CB8AC3E}">
        <p14:creationId xmlns:p14="http://schemas.microsoft.com/office/powerpoint/2010/main" val="292302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A1506D4-D058-4A3B-BD13-E06D3E4B6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1" y="3178646"/>
            <a:ext cx="5981700" cy="1038225"/>
          </a:xfrm>
          <a:prstGeom prst="rect">
            <a:avLst/>
          </a:prstGeom>
        </p:spPr>
      </p:pic>
      <p:pic>
        <p:nvPicPr>
          <p:cNvPr id="3" name="Grafik 2" descr="Mann mit einfarbiger Füllung">
            <a:extLst>
              <a:ext uri="{FF2B5EF4-FFF2-40B4-BE49-F238E27FC236}">
                <a16:creationId xmlns:a16="http://schemas.microsoft.com/office/drawing/2014/main" id="{A6D97E08-6D61-44C7-8DC3-B040B845B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12693" y="2176323"/>
            <a:ext cx="1462217" cy="1462217"/>
          </a:xfrm>
          <a:prstGeom prst="rect">
            <a:avLst/>
          </a:prstGeom>
        </p:spPr>
      </p:pic>
      <p:pic>
        <p:nvPicPr>
          <p:cNvPr id="5" name="Grafik 4" descr="Verwirrte Person mit einfarbiger Füllung">
            <a:extLst>
              <a:ext uri="{FF2B5EF4-FFF2-40B4-BE49-F238E27FC236}">
                <a16:creationId xmlns:a16="http://schemas.microsoft.com/office/drawing/2014/main" id="{39EBD95E-1F0F-4804-B37E-5EA74C115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72000" y="2403256"/>
            <a:ext cx="1462217" cy="1462217"/>
          </a:xfrm>
          <a:prstGeom prst="rect">
            <a:avLst/>
          </a:prstGeom>
        </p:spPr>
      </p:pic>
      <p:pic>
        <p:nvPicPr>
          <p:cNvPr id="7" name="Grafik 6" descr="Gruppe von Frauen mit einfarbiger Füllung">
            <a:extLst>
              <a:ext uri="{FF2B5EF4-FFF2-40B4-BE49-F238E27FC236}">
                <a16:creationId xmlns:a16="http://schemas.microsoft.com/office/drawing/2014/main" id="{A341ADC7-D937-4964-AF33-D4C1228DE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0473" y="2235542"/>
            <a:ext cx="1718619" cy="17186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9A5E234-D6D3-4A7A-AF50-697E81A85C84}"/>
              </a:ext>
            </a:extLst>
          </p:cNvPr>
          <p:cNvSpPr/>
          <p:nvPr/>
        </p:nvSpPr>
        <p:spPr>
          <a:xfrm>
            <a:off x="780584" y="1120345"/>
            <a:ext cx="7260575" cy="3340143"/>
          </a:xfrm>
          <a:prstGeom prst="rect">
            <a:avLst/>
          </a:prstGeom>
          <a:noFill/>
          <a:ln w="76200" cap="flat" cmpd="sng" algn="ctr">
            <a:solidFill>
              <a:srgbClr val="00356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E6E6E6"/>
                </a:solidFill>
              </a:ln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B272A86-650C-4697-9DBF-6D9AA2D73D1B}"/>
              </a:ext>
            </a:extLst>
          </p:cNvPr>
          <p:cNvSpPr/>
          <p:nvPr/>
        </p:nvSpPr>
        <p:spPr>
          <a:xfrm>
            <a:off x="2059459" y="3811283"/>
            <a:ext cx="3954162" cy="2118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/>
              <a:t>Zusammenarbeit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0DCF1C-0108-46B4-98D8-B591BFA0D1FC}"/>
              </a:ext>
            </a:extLst>
          </p:cNvPr>
          <p:cNvSpPr txBox="1"/>
          <p:nvPr/>
        </p:nvSpPr>
        <p:spPr>
          <a:xfrm>
            <a:off x="4202038" y="2510735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2F52CD71-6100-403B-8665-727291C80356}"/>
              </a:ext>
            </a:extLst>
          </p:cNvPr>
          <p:cNvSpPr txBox="1"/>
          <p:nvPr/>
        </p:nvSpPr>
        <p:spPr>
          <a:xfrm>
            <a:off x="456025" y="490798"/>
            <a:ext cx="784127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dirty="0">
                <a:solidFill>
                  <a:schemeClr val="accent2"/>
                </a:solidFill>
              </a:rPr>
              <a:t>Wie hybrides Arbeiten erfolgreich im Unternehmen gelebt werden kann: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A64D56C-B9BE-4616-ADF0-E4263CFE1248}"/>
              </a:ext>
            </a:extLst>
          </p:cNvPr>
          <p:cNvSpPr txBox="1"/>
          <p:nvPr/>
        </p:nvSpPr>
        <p:spPr>
          <a:xfrm>
            <a:off x="846905" y="1205036"/>
            <a:ext cx="6710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</a:rPr>
              <a:t>Effizientes Arbeiten in hybriden Teams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Erfolgreiche Aufgabeneinteilung und Zeitgestaltung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b="1" dirty="0">
                <a:solidFill>
                  <a:schemeClr val="tx2"/>
                </a:solidFill>
              </a:rPr>
              <a:t>Festlegung einer Meeting-Kultur </a:t>
            </a:r>
          </a:p>
        </p:txBody>
      </p:sp>
    </p:spTree>
    <p:extLst>
      <p:ext uri="{BB962C8B-B14F-4D97-AF65-F5344CB8AC3E}">
        <p14:creationId xmlns:p14="http://schemas.microsoft.com/office/powerpoint/2010/main" val="90203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71246-003A-4C93-963C-AB521DE3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9" y="341666"/>
            <a:ext cx="8095702" cy="432000"/>
          </a:xfrm>
        </p:spPr>
        <p:txBody>
          <a:bodyPr/>
          <a:lstStyle/>
          <a:p>
            <a:r>
              <a:rPr lang="de-DE" dirty="0"/>
              <a:t>Hybrides Arbeiten </a:t>
            </a:r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EE011B2B-34C1-47E5-84A6-E838C7C7DC87}"/>
              </a:ext>
            </a:extLst>
          </p:cNvPr>
          <p:cNvSpPr/>
          <p:nvPr/>
        </p:nvSpPr>
        <p:spPr>
          <a:xfrm>
            <a:off x="3072426" y="1164038"/>
            <a:ext cx="2950742" cy="2305538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1C91CC-EA9E-4ECA-816A-8B613C44965F}"/>
              </a:ext>
            </a:extLst>
          </p:cNvPr>
          <p:cNvSpPr txBox="1"/>
          <p:nvPr/>
        </p:nvSpPr>
        <p:spPr>
          <a:xfrm>
            <a:off x="3027669" y="3504844"/>
            <a:ext cx="3088662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600" b="1" i="1" dirty="0">
                <a:solidFill>
                  <a:schemeClr val="accent2"/>
                </a:solidFill>
              </a:rPr>
              <a:t>Mobile Büro - privat und öffentlich  </a:t>
            </a:r>
          </a:p>
        </p:txBody>
      </p:sp>
      <p:sp>
        <p:nvSpPr>
          <p:cNvPr id="8" name="Pfeil: nach unten gekrümmt 7">
            <a:extLst>
              <a:ext uri="{FF2B5EF4-FFF2-40B4-BE49-F238E27FC236}">
                <a16:creationId xmlns:a16="http://schemas.microsoft.com/office/drawing/2014/main" id="{8472B3EC-00D7-4E1D-87EE-FC5E09C9B165}"/>
              </a:ext>
            </a:extLst>
          </p:cNvPr>
          <p:cNvSpPr/>
          <p:nvPr/>
        </p:nvSpPr>
        <p:spPr>
          <a:xfrm>
            <a:off x="4084979" y="2281834"/>
            <a:ext cx="948018" cy="326091"/>
          </a:xfrm>
          <a:prstGeom prst="curvedDownArrow">
            <a:avLst/>
          </a:prstGeom>
          <a:solidFill>
            <a:srgbClr val="003567"/>
          </a:solidFill>
          <a:ln w="12700" cap="flat" cmpd="sng" algn="ctr">
            <a:solidFill>
              <a:srgbClr val="2B519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feil: nach unten gekrümmt 8">
            <a:extLst>
              <a:ext uri="{FF2B5EF4-FFF2-40B4-BE49-F238E27FC236}">
                <a16:creationId xmlns:a16="http://schemas.microsoft.com/office/drawing/2014/main" id="{85BD2912-6849-48E4-B0FA-5076AF93C070}"/>
              </a:ext>
            </a:extLst>
          </p:cNvPr>
          <p:cNvSpPr/>
          <p:nvPr/>
        </p:nvSpPr>
        <p:spPr>
          <a:xfrm rot="10800000">
            <a:off x="4051359" y="2643656"/>
            <a:ext cx="948018" cy="326091"/>
          </a:xfrm>
          <a:prstGeom prst="curvedDownArrow">
            <a:avLst/>
          </a:prstGeom>
          <a:solidFill>
            <a:srgbClr val="003567"/>
          </a:solidFill>
          <a:ln w="12700" cap="flat" cmpd="sng" algn="ctr">
            <a:solidFill>
              <a:srgbClr val="2B519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371CD-8E79-4639-950D-C224B6E804DF}"/>
              </a:ext>
            </a:extLst>
          </p:cNvPr>
          <p:cNvSpPr txBox="1"/>
          <p:nvPr/>
        </p:nvSpPr>
        <p:spPr>
          <a:xfrm>
            <a:off x="3711668" y="3044337"/>
            <a:ext cx="174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solidFill>
                  <a:schemeClr val="accent2"/>
                </a:solidFill>
              </a:rPr>
              <a:t>Hybrides Arbeiten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2AE6030-EE2A-43B4-B523-4F057FE9524B}"/>
              </a:ext>
            </a:extLst>
          </p:cNvPr>
          <p:cNvSpPr txBox="1"/>
          <p:nvPr/>
        </p:nvSpPr>
        <p:spPr>
          <a:xfrm rot="18146709">
            <a:off x="2122356" y="1977554"/>
            <a:ext cx="2950742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600" b="1" i="1" dirty="0">
                <a:solidFill>
                  <a:schemeClr val="accent2"/>
                </a:solidFill>
              </a:rPr>
              <a:t>Büro am Unternehmensstandort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8C19711-DFAC-4505-B09F-E5A154AF40CF}"/>
              </a:ext>
            </a:extLst>
          </p:cNvPr>
          <p:cNvSpPr txBox="1"/>
          <p:nvPr/>
        </p:nvSpPr>
        <p:spPr>
          <a:xfrm rot="3491612">
            <a:off x="4177029" y="2249065"/>
            <a:ext cx="2950742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600" b="1" i="1" dirty="0">
                <a:solidFill>
                  <a:schemeClr val="accent2"/>
                </a:solidFill>
              </a:rPr>
              <a:t>Büro Zuhause – privat 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7838F7F-3F2F-4190-88FF-160399ED994A}"/>
              </a:ext>
            </a:extLst>
          </p:cNvPr>
          <p:cNvSpPr txBox="1"/>
          <p:nvPr/>
        </p:nvSpPr>
        <p:spPr>
          <a:xfrm>
            <a:off x="458878" y="4116091"/>
            <a:ext cx="7184961" cy="584775"/>
          </a:xfrm>
          <a:prstGeom prst="rect">
            <a:avLst/>
          </a:prstGeom>
          <a:solidFill>
            <a:srgbClr val="2B5196"/>
          </a:solidFill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          New Work </a:t>
            </a:r>
            <a:r>
              <a:rPr lang="de-DE" sz="1400" dirty="0">
                <a:solidFill>
                  <a:schemeClr val="bg1"/>
                </a:solidFill>
              </a:rPr>
              <a:t>ist eine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             </a:t>
            </a:r>
            <a:r>
              <a:rPr lang="de-DE" sz="1400" b="1" dirty="0">
                <a:solidFill>
                  <a:schemeClr val="bg1"/>
                </a:solidFill>
              </a:rPr>
              <a:t>Arbeitsweise</a:t>
            </a:r>
            <a:r>
              <a:rPr lang="de-DE" sz="1400" dirty="0">
                <a:solidFill>
                  <a:schemeClr val="bg1"/>
                </a:solidFill>
              </a:rPr>
              <a:t>, mit dem Fokus auf:</a:t>
            </a:r>
          </a:p>
        </p:txBody>
      </p:sp>
      <p:pic>
        <p:nvPicPr>
          <p:cNvPr id="16" name="Grafik 15" descr="Informationen mit einfarbiger Füllung">
            <a:extLst>
              <a:ext uri="{FF2B5EF4-FFF2-40B4-BE49-F238E27FC236}">
                <a16:creationId xmlns:a16="http://schemas.microsoft.com/office/drawing/2014/main" id="{02C43BDE-C2F8-4724-9E20-F1B5CBB5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2241" y="4192421"/>
            <a:ext cx="466303" cy="46630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7402E06-26DB-425C-B2A4-7728A88ADD0E}"/>
              </a:ext>
            </a:extLst>
          </p:cNvPr>
          <p:cNvSpPr txBox="1"/>
          <p:nvPr/>
        </p:nvSpPr>
        <p:spPr>
          <a:xfrm>
            <a:off x="3680079" y="4144988"/>
            <a:ext cx="139408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Bedürfnisse der Mitarbeitenden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9B34CE1-BE04-4A0F-A65B-3BCC0AB9DDE5}"/>
              </a:ext>
            </a:extLst>
          </p:cNvPr>
          <p:cNvSpPr txBox="1"/>
          <p:nvPr/>
        </p:nvSpPr>
        <p:spPr>
          <a:xfrm>
            <a:off x="6413588" y="4144988"/>
            <a:ext cx="1040806" cy="553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Potenzial-Entfaltung</a:t>
            </a:r>
            <a:r>
              <a:rPr lang="de-DE" sz="1600" dirty="0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FF7ED0F-99B3-4129-99E0-4CCFF5948CD5}"/>
              </a:ext>
            </a:extLst>
          </p:cNvPr>
          <p:cNvGrpSpPr/>
          <p:nvPr/>
        </p:nvGrpSpPr>
        <p:grpSpPr>
          <a:xfrm>
            <a:off x="5223471" y="4154471"/>
            <a:ext cx="1040806" cy="504253"/>
            <a:chOff x="5183339" y="4057354"/>
            <a:chExt cx="1139078" cy="553998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90D8F00-8D8E-46A7-8FC7-90F0C25D5C13}"/>
                </a:ext>
              </a:extLst>
            </p:cNvPr>
            <p:cNvSpPr txBox="1"/>
            <p:nvPr/>
          </p:nvSpPr>
          <p:spPr>
            <a:xfrm>
              <a:off x="5183339" y="4057354"/>
              <a:ext cx="1139078" cy="55399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anchor="ctr">
              <a:spAutoFit/>
            </a:bodyPr>
            <a:lstStyle>
              <a:defPPr>
                <a:defRPr lang="de-DE"/>
              </a:defPPr>
              <a:lvl1pPr>
                <a:defRPr sz="1400" b="1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de-DE" dirty="0">
                  <a:solidFill>
                    <a:schemeClr val="accent2"/>
                  </a:solidFill>
                </a:rPr>
                <a:t> „Wollen“</a:t>
              </a:r>
            </a:p>
            <a:p>
              <a:endParaRPr lang="de-DE" sz="1600" dirty="0">
                <a:solidFill>
                  <a:schemeClr val="accent2"/>
                </a:solidFill>
              </a:endParaRPr>
            </a:p>
          </p:txBody>
        </p:sp>
        <p:pic>
          <p:nvPicPr>
            <p:cNvPr id="22" name="Grafik 21" descr="Herz mit einfarbiger Füllung">
              <a:extLst>
                <a:ext uri="{FF2B5EF4-FFF2-40B4-BE49-F238E27FC236}">
                  <a16:creationId xmlns:a16="http://schemas.microsoft.com/office/drawing/2014/main" id="{04E72CDD-C25B-42E8-87E8-053FC342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618504" y="4309093"/>
              <a:ext cx="268747" cy="268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4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9" grpId="0" animBg="1"/>
      <p:bldP spid="10" grpId="0"/>
      <p:bldP spid="11" grpId="0"/>
      <p:bldP spid="12" grpId="0"/>
      <p:bldP spid="15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 descr="Darts in der Mitte eines Ziels">
            <a:extLst>
              <a:ext uri="{FF2B5EF4-FFF2-40B4-BE49-F238E27FC236}">
                <a16:creationId xmlns:a16="http://schemas.microsoft.com/office/drawing/2014/main" id="{C25C6C47-9F41-4E3A-89CE-4D504EA783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-436898"/>
            <a:ext cx="9560767" cy="7170575"/>
          </a:xfrm>
          <a:prstGeom prst="rect">
            <a:avLst/>
          </a:prstGeom>
        </p:spPr>
      </p:pic>
      <p:pic>
        <p:nvPicPr>
          <p:cNvPr id="10" name="Grafik 9" descr="Darts in der Mitte eines Ziels">
            <a:extLst>
              <a:ext uri="{FF2B5EF4-FFF2-40B4-BE49-F238E27FC236}">
                <a16:creationId xmlns:a16="http://schemas.microsoft.com/office/drawing/2014/main" id="{58067233-D9C4-4BBE-B95E-A7D3A95E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230" y="-1254015"/>
            <a:ext cx="9560767" cy="717057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9B0198-6BCB-48C8-93AE-CFB17D81C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Meta-Medienkompetenz und Wahl des richtigen Messengers 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7FDC22B-DD69-4420-9F0D-AA5A70DF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Kommunikation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809FBB-A3A9-45D8-9F61-82194A881978}"/>
              </a:ext>
            </a:extLst>
          </p:cNvPr>
          <p:cNvSpPr txBox="1"/>
          <p:nvPr/>
        </p:nvSpPr>
        <p:spPr>
          <a:xfrm>
            <a:off x="1010815" y="1227806"/>
            <a:ext cx="394995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dirty="0">
                <a:solidFill>
                  <a:schemeClr val="accent2"/>
                </a:solidFill>
              </a:rPr>
              <a:t>asynchrone Kommunikation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B2BAEEB-24A0-4395-A714-831717860400}"/>
              </a:ext>
            </a:extLst>
          </p:cNvPr>
          <p:cNvSpPr txBox="1"/>
          <p:nvPr/>
        </p:nvSpPr>
        <p:spPr>
          <a:xfrm>
            <a:off x="5285791" y="1276112"/>
            <a:ext cx="394995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dirty="0">
                <a:solidFill>
                  <a:schemeClr val="accent2"/>
                </a:solidFill>
              </a:rPr>
              <a:t>synchrone Kommunikation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C34FFE1-1D97-4CF3-9FDA-A3B07A908B3D}"/>
              </a:ext>
            </a:extLst>
          </p:cNvPr>
          <p:cNvGrpSpPr/>
          <p:nvPr/>
        </p:nvGrpSpPr>
        <p:grpSpPr>
          <a:xfrm>
            <a:off x="5467744" y="1784103"/>
            <a:ext cx="2544132" cy="694042"/>
            <a:chOff x="5181586" y="1864423"/>
            <a:chExt cx="3097762" cy="914400"/>
          </a:xfrm>
        </p:grpSpPr>
        <p:sp>
          <p:nvSpPr>
            <p:cNvPr id="13" name="Raute 12">
              <a:extLst>
                <a:ext uri="{FF2B5EF4-FFF2-40B4-BE49-F238E27FC236}">
                  <a16:creationId xmlns:a16="http://schemas.microsoft.com/office/drawing/2014/main" id="{8124EC63-2406-4969-8DD0-02D8FEC81D0F}"/>
                </a:ext>
              </a:extLst>
            </p:cNvPr>
            <p:cNvSpPr/>
            <p:nvPr/>
          </p:nvSpPr>
          <p:spPr>
            <a:xfrm>
              <a:off x="5181586" y="1864423"/>
              <a:ext cx="870857" cy="746449"/>
            </a:xfrm>
            <a:prstGeom prst="diamon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dirty="0"/>
                <a:t>S</a:t>
              </a:r>
            </a:p>
          </p:txBody>
        </p:sp>
        <p:sp>
          <p:nvSpPr>
            <p:cNvPr id="35" name="Raute 34">
              <a:extLst>
                <a:ext uri="{FF2B5EF4-FFF2-40B4-BE49-F238E27FC236}">
                  <a16:creationId xmlns:a16="http://schemas.microsoft.com/office/drawing/2014/main" id="{BB6B7A21-D706-4832-9A36-C7CE9678678B}"/>
                </a:ext>
              </a:extLst>
            </p:cNvPr>
            <p:cNvSpPr/>
            <p:nvPr/>
          </p:nvSpPr>
          <p:spPr>
            <a:xfrm>
              <a:off x="7408491" y="1875393"/>
              <a:ext cx="870857" cy="746449"/>
            </a:xfrm>
            <a:prstGeom prst="diamon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dirty="0"/>
                <a:t>E</a:t>
              </a:r>
            </a:p>
          </p:txBody>
        </p:sp>
        <p:pic>
          <p:nvPicPr>
            <p:cNvPr id="15" name="Grafik 14" descr="Handschlag Silhouette">
              <a:extLst>
                <a:ext uri="{FF2B5EF4-FFF2-40B4-BE49-F238E27FC236}">
                  <a16:creationId xmlns:a16="http://schemas.microsoft.com/office/drawing/2014/main" id="{BDB78619-39E0-4821-A4CE-BFA4C741B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273267" y="1864423"/>
              <a:ext cx="914400" cy="914400"/>
            </a:xfrm>
            <a:prstGeom prst="rect">
              <a:avLst/>
            </a:prstGeom>
          </p:spPr>
        </p:pic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714C185E-EA85-4870-B73C-11EAAE02FE6D}"/>
                </a:ext>
              </a:extLst>
            </p:cNvPr>
            <p:cNvCxnSpPr/>
            <p:nvPr/>
          </p:nvCxnSpPr>
          <p:spPr>
            <a:xfrm flipV="1">
              <a:off x="6092875" y="2231197"/>
              <a:ext cx="139959" cy="1097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1C083685-53EE-43EC-AC5A-8368D9AC9F00}"/>
                </a:ext>
              </a:extLst>
            </p:cNvPr>
            <p:cNvCxnSpPr/>
            <p:nvPr/>
          </p:nvCxnSpPr>
          <p:spPr>
            <a:xfrm flipV="1">
              <a:off x="7228099" y="2243132"/>
              <a:ext cx="139959" cy="1097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80D335E-432D-4849-85FF-CBD20E49D950}"/>
              </a:ext>
            </a:extLst>
          </p:cNvPr>
          <p:cNvGrpSpPr/>
          <p:nvPr/>
        </p:nvGrpSpPr>
        <p:grpSpPr>
          <a:xfrm>
            <a:off x="1266728" y="1756169"/>
            <a:ext cx="2363755" cy="631653"/>
            <a:chOff x="758890" y="1732102"/>
            <a:chExt cx="3097762" cy="870857"/>
          </a:xfrm>
        </p:grpSpPr>
        <p:sp>
          <p:nvSpPr>
            <p:cNvPr id="38" name="Raute 37">
              <a:extLst>
                <a:ext uri="{FF2B5EF4-FFF2-40B4-BE49-F238E27FC236}">
                  <a16:creationId xmlns:a16="http://schemas.microsoft.com/office/drawing/2014/main" id="{6319C02E-30FA-4A9A-A3D6-91410AED4BEA}"/>
                </a:ext>
              </a:extLst>
            </p:cNvPr>
            <p:cNvSpPr/>
            <p:nvPr/>
          </p:nvSpPr>
          <p:spPr>
            <a:xfrm>
              <a:off x="758890" y="1800757"/>
              <a:ext cx="870857" cy="746449"/>
            </a:xfrm>
            <a:prstGeom prst="diamon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dirty="0"/>
                <a:t>S</a:t>
              </a:r>
            </a:p>
          </p:txBody>
        </p:sp>
        <p:sp>
          <p:nvSpPr>
            <p:cNvPr id="44" name="Raute 43">
              <a:extLst>
                <a:ext uri="{FF2B5EF4-FFF2-40B4-BE49-F238E27FC236}">
                  <a16:creationId xmlns:a16="http://schemas.microsoft.com/office/drawing/2014/main" id="{9E8B814D-DE82-4A45-8FB6-4AD6C158F38B}"/>
                </a:ext>
              </a:extLst>
            </p:cNvPr>
            <p:cNvSpPr/>
            <p:nvPr/>
          </p:nvSpPr>
          <p:spPr>
            <a:xfrm>
              <a:off x="2985795" y="1811727"/>
              <a:ext cx="870857" cy="746449"/>
            </a:xfrm>
            <a:prstGeom prst="diamon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dirty="0"/>
                <a:t>E</a:t>
              </a:r>
            </a:p>
          </p:txBody>
        </p: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4759A7A0-0634-4896-9F71-8643C722D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0179" y="2167531"/>
              <a:ext cx="139959" cy="1097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DDAB1CA4-39E8-4B15-B53A-8596949BCD3F}"/>
                </a:ext>
              </a:extLst>
            </p:cNvPr>
            <p:cNvCxnSpPr/>
            <p:nvPr/>
          </p:nvCxnSpPr>
          <p:spPr>
            <a:xfrm flipV="1">
              <a:off x="2805403" y="2179466"/>
              <a:ext cx="139959" cy="1097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pic>
          <p:nvPicPr>
            <p:cNvPr id="19" name="Grafik 18" descr="Baubarrikade Silhouette">
              <a:extLst>
                <a:ext uri="{FF2B5EF4-FFF2-40B4-BE49-F238E27FC236}">
                  <a16:creationId xmlns:a16="http://schemas.microsoft.com/office/drawing/2014/main" id="{418DEA20-70BE-41A8-A752-FF508B4BD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891003" y="1732102"/>
              <a:ext cx="870857" cy="870857"/>
            </a:xfrm>
            <a:prstGeom prst="rect">
              <a:avLst/>
            </a:prstGeom>
          </p:spPr>
        </p:pic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4B3BD361-BDCC-4EBC-BD7D-C8F623E3CF7E}"/>
              </a:ext>
            </a:extLst>
          </p:cNvPr>
          <p:cNvSpPr txBox="1"/>
          <p:nvPr/>
        </p:nvSpPr>
        <p:spPr>
          <a:xfrm>
            <a:off x="1281040" y="2325343"/>
            <a:ext cx="394995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400" dirty="0">
                <a:solidFill>
                  <a:schemeClr val="accent2"/>
                </a:solidFill>
              </a:rPr>
              <a:t>Einfach Informationsvermittlung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1AD4612-73FE-44FB-971C-E8DB176B4424}"/>
              </a:ext>
            </a:extLst>
          </p:cNvPr>
          <p:cNvSpPr txBox="1"/>
          <p:nvPr/>
        </p:nvSpPr>
        <p:spPr>
          <a:xfrm>
            <a:off x="6303127" y="2331338"/>
            <a:ext cx="394995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400" dirty="0">
                <a:solidFill>
                  <a:schemeClr val="accent2"/>
                </a:solidFill>
              </a:rPr>
              <a:t>Diskussion 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B2BF078A-88F4-4A76-9097-047590B84B88}"/>
              </a:ext>
            </a:extLst>
          </p:cNvPr>
          <p:cNvGrpSpPr/>
          <p:nvPr/>
        </p:nvGrpSpPr>
        <p:grpSpPr>
          <a:xfrm>
            <a:off x="1962089" y="2780976"/>
            <a:ext cx="2254024" cy="2738659"/>
            <a:chOff x="315429" y="2139572"/>
            <a:chExt cx="2620224" cy="3003928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D85008A2-23CF-4E46-A640-545BD5CDC48C}"/>
                </a:ext>
              </a:extLst>
            </p:cNvPr>
            <p:cNvSpPr/>
            <p:nvPr/>
          </p:nvSpPr>
          <p:spPr>
            <a:xfrm>
              <a:off x="408460" y="2226267"/>
              <a:ext cx="2443986" cy="19499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00" dirty="0"/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F7159DED-BA68-42C8-96CE-60191BC39E3C}"/>
                </a:ext>
              </a:extLst>
            </p:cNvPr>
            <p:cNvSpPr/>
            <p:nvPr/>
          </p:nvSpPr>
          <p:spPr>
            <a:xfrm>
              <a:off x="701834" y="2506059"/>
              <a:ext cx="1863840" cy="1401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00" dirty="0"/>
            </a:p>
          </p:txBody>
        </p:sp>
        <p:pic>
          <p:nvPicPr>
            <p:cNvPr id="55" name="Grafik 54" descr="Ohr mit einfarbiger Füllung">
              <a:extLst>
                <a:ext uri="{FF2B5EF4-FFF2-40B4-BE49-F238E27FC236}">
                  <a16:creationId xmlns:a16="http://schemas.microsoft.com/office/drawing/2014/main" id="{3879670A-6528-4476-9E42-732FD310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15299" y="2506059"/>
              <a:ext cx="1401429" cy="1401429"/>
            </a:xfrm>
            <a:prstGeom prst="rect">
              <a:avLst/>
            </a:prstGeom>
          </p:spPr>
        </p:pic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F3B83484-0A63-458F-B2E7-8FABA5B77248}"/>
                </a:ext>
              </a:extLst>
            </p:cNvPr>
            <p:cNvSpPr txBox="1"/>
            <p:nvPr/>
          </p:nvSpPr>
          <p:spPr>
            <a:xfrm>
              <a:off x="1040662" y="2139572"/>
              <a:ext cx="1276066" cy="42956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/>
              <a:r>
                <a:rPr lang="de-DE" sz="1600" b="1" dirty="0">
                  <a:solidFill>
                    <a:schemeClr val="bg1"/>
                  </a:solidFill>
                </a:rPr>
                <a:t>Sachinhalt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93A61AEC-DF44-4635-B302-32752210BBB8}"/>
                </a:ext>
              </a:extLst>
            </p:cNvPr>
            <p:cNvSpPr txBox="1"/>
            <p:nvPr/>
          </p:nvSpPr>
          <p:spPr>
            <a:xfrm>
              <a:off x="2480399" y="2767993"/>
              <a:ext cx="455254" cy="2375507"/>
            </a:xfrm>
            <a:prstGeom prst="rect">
              <a:avLst/>
            </a:prstGeom>
            <a:noFill/>
          </p:spPr>
          <p:txBody>
            <a:bodyPr vert="vert" wrap="square" lIns="72000" tIns="72000" rIns="72000" bIns="72000" rtlCol="0">
              <a:spAutoFit/>
            </a:bodyPr>
            <a:lstStyle/>
            <a:p>
              <a:pPr algn="l"/>
              <a:r>
                <a:rPr lang="de-DE" sz="1600" b="1" dirty="0">
                  <a:solidFill>
                    <a:schemeClr val="bg1"/>
                  </a:solidFill>
                </a:rPr>
                <a:t>Appell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176C11B4-1DDD-4B1B-B7D9-2B246232AB6D}"/>
                </a:ext>
              </a:extLst>
            </p:cNvPr>
            <p:cNvSpPr txBox="1"/>
            <p:nvPr/>
          </p:nvSpPr>
          <p:spPr>
            <a:xfrm>
              <a:off x="1034536" y="3815260"/>
              <a:ext cx="1276066" cy="42956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/>
              <a:r>
                <a:rPr lang="de-DE" sz="1600" b="1" dirty="0">
                  <a:solidFill>
                    <a:schemeClr val="bg1"/>
                  </a:solidFill>
                </a:rPr>
                <a:t>Beziehung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E4ED17E0-1D01-428E-BED6-4A0982E45DEC}"/>
                </a:ext>
              </a:extLst>
            </p:cNvPr>
            <p:cNvSpPr txBox="1"/>
            <p:nvPr/>
          </p:nvSpPr>
          <p:spPr>
            <a:xfrm rot="10800000">
              <a:off x="315429" y="2199808"/>
              <a:ext cx="455254" cy="1975416"/>
            </a:xfrm>
            <a:prstGeom prst="rect">
              <a:avLst/>
            </a:prstGeom>
            <a:noFill/>
          </p:spPr>
          <p:txBody>
            <a:bodyPr vert="vert" wrap="square" lIns="72000" tIns="72000" rIns="72000" bIns="72000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</a:rPr>
                <a:t>Selbstoffenbarung</a:t>
              </a:r>
            </a:p>
          </p:txBody>
        </p:sp>
      </p:grpSp>
      <p:sp>
        <p:nvSpPr>
          <p:cNvPr id="61" name="Rechteck 60">
            <a:extLst>
              <a:ext uri="{FF2B5EF4-FFF2-40B4-BE49-F238E27FC236}">
                <a16:creationId xmlns:a16="http://schemas.microsoft.com/office/drawing/2014/main" id="{A6CF2108-99C3-45AD-9212-04B454A667BC}"/>
              </a:ext>
            </a:extLst>
          </p:cNvPr>
          <p:cNvSpPr/>
          <p:nvPr/>
        </p:nvSpPr>
        <p:spPr>
          <a:xfrm>
            <a:off x="5825353" y="3340239"/>
            <a:ext cx="1990631" cy="621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/>
              <a:t>Meeting Kultur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D65A1E4C-CDEF-4CAB-A086-6AC995E23A52}"/>
              </a:ext>
            </a:extLst>
          </p:cNvPr>
          <p:cNvSpPr txBox="1"/>
          <p:nvPr/>
        </p:nvSpPr>
        <p:spPr>
          <a:xfrm>
            <a:off x="669740" y="3144991"/>
            <a:ext cx="13843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de-DE" sz="1600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 kann ich mit den Ergebnissen rechnen?</a:t>
            </a:r>
            <a:endParaRPr lang="de-DE" sz="1600" i="1" dirty="0">
              <a:solidFill>
                <a:schemeClr val="accent2"/>
              </a:solidFill>
            </a:endParaRPr>
          </a:p>
        </p:txBody>
      </p:sp>
      <p:sp>
        <p:nvSpPr>
          <p:cNvPr id="64" name="Textplatzhalter 1">
            <a:extLst>
              <a:ext uri="{FF2B5EF4-FFF2-40B4-BE49-F238E27FC236}">
                <a16:creationId xmlns:a16="http://schemas.microsoft.com/office/drawing/2014/main" id="{D216CB2D-707D-412C-907F-D999238A50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9759" y="4860468"/>
            <a:ext cx="3789790" cy="169815"/>
          </a:xfrm>
        </p:spPr>
        <p:txBody>
          <a:bodyPr/>
          <a:lstStyle/>
          <a:p>
            <a:r>
              <a:rPr lang="de-DE" sz="1100" dirty="0"/>
              <a:t>Quelle: 4 Seiten einer Nachricht Schulz von Thun </a:t>
            </a:r>
          </a:p>
        </p:txBody>
      </p:sp>
    </p:spTree>
    <p:extLst>
      <p:ext uri="{BB962C8B-B14F-4D97-AF65-F5344CB8AC3E}">
        <p14:creationId xmlns:p14="http://schemas.microsoft.com/office/powerpoint/2010/main" val="4147399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Darts in der Mitte eines Ziels">
            <a:extLst>
              <a:ext uri="{FF2B5EF4-FFF2-40B4-BE49-F238E27FC236}">
                <a16:creationId xmlns:a16="http://schemas.microsoft.com/office/drawing/2014/main" id="{63A77523-2528-4A2F-AB4D-261B0616AE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2426" y="-1216692"/>
            <a:ext cx="9560767" cy="717057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4217F3-9CB3-41D9-B77D-69EF23120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6500" y="1018959"/>
            <a:ext cx="3887391" cy="270000"/>
          </a:xfrm>
        </p:spPr>
        <p:txBody>
          <a:bodyPr/>
          <a:lstStyle/>
          <a:p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Meetings erfolgreich organisieren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FF6100-9787-49A9-A1CA-C063DE16C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4" y="494622"/>
            <a:ext cx="8095702" cy="270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b="0" i="0" dirty="0">
                <a:effectLst/>
              </a:rPr>
              <a:t>Interaktion, Kommunikation und </a:t>
            </a:r>
            <a:r>
              <a:rPr lang="de-DE" b="0" i="0" dirty="0" err="1">
                <a:effectLst/>
              </a:rPr>
              <a:t>call</a:t>
            </a:r>
            <a:r>
              <a:rPr lang="de-DE" b="0" i="0" dirty="0">
                <a:effectLst/>
              </a:rPr>
              <a:t> </a:t>
            </a:r>
            <a:r>
              <a:rPr lang="de-DE" b="0" i="0" dirty="0" err="1">
                <a:effectLst/>
              </a:rPr>
              <a:t>to</a:t>
            </a:r>
            <a:r>
              <a:rPr lang="de-DE" b="0" i="0" dirty="0">
                <a:effectLst/>
              </a:rPr>
              <a:t> </a:t>
            </a:r>
            <a:r>
              <a:rPr lang="de-DE" b="0" i="0" dirty="0" err="1">
                <a:effectLst/>
              </a:rPr>
              <a:t>action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04C803-4610-457B-A781-F0E63D0A5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04" y="140003"/>
            <a:ext cx="8100000" cy="432000"/>
          </a:xfrm>
        </p:spPr>
        <p:txBody>
          <a:bodyPr anchor="t">
            <a:normAutofit/>
          </a:bodyPr>
          <a:lstStyle/>
          <a:p>
            <a:r>
              <a:rPr lang="de-DE" dirty="0"/>
              <a:t>Digitale Kommunikation </a:t>
            </a:r>
          </a:p>
        </p:txBody>
      </p:sp>
      <p:sp>
        <p:nvSpPr>
          <p:cNvPr id="12" name="Rechteck: abgerundete Ecken 11" descr="Hand, die ein Fernglas hält">
            <a:extLst>
              <a:ext uri="{FF2B5EF4-FFF2-40B4-BE49-F238E27FC236}">
                <a16:creationId xmlns:a16="http://schemas.microsoft.com/office/drawing/2014/main" id="{676054F9-E1B6-4816-B118-CADF045B40BC}"/>
              </a:ext>
            </a:extLst>
          </p:cNvPr>
          <p:cNvSpPr/>
          <p:nvPr/>
        </p:nvSpPr>
        <p:spPr>
          <a:xfrm>
            <a:off x="7130746" y="63866"/>
            <a:ext cx="1869969" cy="1293178"/>
          </a:xfrm>
          <a:prstGeom prst="roundRect">
            <a:avLst>
              <a:gd name="adj" fmla="val 10000"/>
            </a:avLst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D950949-EDA3-413E-9913-0913F2EDDAC1}"/>
              </a:ext>
            </a:extLst>
          </p:cNvPr>
          <p:cNvSpPr txBox="1"/>
          <p:nvPr/>
        </p:nvSpPr>
        <p:spPr>
          <a:xfrm>
            <a:off x="4703151" y="1811068"/>
            <a:ext cx="7560859" cy="26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ts val="1200"/>
              </a:lnSpc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Meeting Zeit effektiv nutzen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01A9ADD-38E1-4160-BCEB-135536F11B7A}"/>
              </a:ext>
            </a:extLst>
          </p:cNvPr>
          <p:cNvSpPr txBox="1"/>
          <p:nvPr/>
        </p:nvSpPr>
        <p:spPr>
          <a:xfrm>
            <a:off x="447869" y="1502629"/>
            <a:ext cx="6564689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Involviertheit bei den Teammitgliedern herstellen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8132E0E-53D4-4188-A3C2-3C3E03A43326}"/>
              </a:ext>
            </a:extLst>
          </p:cNvPr>
          <p:cNvSpPr txBox="1"/>
          <p:nvPr/>
        </p:nvSpPr>
        <p:spPr>
          <a:xfrm>
            <a:off x="447869" y="1834311"/>
            <a:ext cx="5814382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Motivation zur aktiven Teilnahme aufrechthalten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B5028F3-50CC-496D-92EF-E6423A4162F1}"/>
              </a:ext>
            </a:extLst>
          </p:cNvPr>
          <p:cNvSpPr txBox="1"/>
          <p:nvPr/>
        </p:nvSpPr>
        <p:spPr>
          <a:xfrm>
            <a:off x="4703151" y="1522517"/>
            <a:ext cx="485519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ts val="1200"/>
              </a:lnSpc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Ermüdungserscheinungen minimieren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DB316D29-8168-4257-9206-62E93AE03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00" y="2489825"/>
            <a:ext cx="3875927" cy="206957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214FA9D-4519-4005-87BB-8697625464FC}"/>
              </a:ext>
            </a:extLst>
          </p:cNvPr>
          <p:cNvGrpSpPr/>
          <p:nvPr/>
        </p:nvGrpSpPr>
        <p:grpSpPr>
          <a:xfrm>
            <a:off x="4445352" y="2765220"/>
            <a:ext cx="5070063" cy="1872217"/>
            <a:chOff x="4445352" y="2765220"/>
            <a:chExt cx="5070063" cy="1872217"/>
          </a:xfrm>
        </p:grpSpPr>
        <p:pic>
          <p:nvPicPr>
            <p:cNvPr id="23" name="Grafik 22" descr="Ein Bild, das Tisch enthält.&#10;&#10;Automatisch generierte Beschreibung">
              <a:extLst>
                <a:ext uri="{FF2B5EF4-FFF2-40B4-BE49-F238E27FC236}">
                  <a16:creationId xmlns:a16="http://schemas.microsoft.com/office/drawing/2014/main" id="{D9D13F92-E248-4D85-B223-836BCAEBA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352" y="2765220"/>
              <a:ext cx="5070063" cy="1872217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95CB224-4C6C-4E85-9161-BC41CE828264}"/>
                </a:ext>
              </a:extLst>
            </p:cNvPr>
            <p:cNvSpPr txBox="1"/>
            <p:nvPr/>
          </p:nvSpPr>
          <p:spPr>
            <a:xfrm>
              <a:off x="6046237" y="2796474"/>
              <a:ext cx="3097764" cy="514738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r"/>
              <a:r>
                <a:rPr lang="de-DE" sz="1200" dirty="0">
                  <a:solidFill>
                    <a:schemeClr val="accent2"/>
                  </a:solidFill>
                </a:rPr>
                <a:t>Hier werden Inhalte und Dokumente im Sinne eines Wissen-Speichers fortlaufend bearbeitet. </a:t>
              </a:r>
            </a:p>
          </p:txBody>
        </p:sp>
        <p:pic>
          <p:nvPicPr>
            <p:cNvPr id="24" name="Grafik 23" descr="Informationen mit einfarbiger Füllung">
              <a:extLst>
                <a:ext uri="{FF2B5EF4-FFF2-40B4-BE49-F238E27FC236}">
                  <a16:creationId xmlns:a16="http://schemas.microsoft.com/office/drawing/2014/main" id="{0CC6266F-7058-411A-94E3-AC09D5B3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921514" y="2840550"/>
              <a:ext cx="307229" cy="307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54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618555-7BD8-4748-94B5-BF0A609877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8E6DD7-7C3E-4EE6-B7BF-738B95E45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Worauf ist zu achten wenn Mitarbeitende über Distanz arbeiten?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EE3A229-0624-479F-9512-5AFE0B9D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Führung von hybriden Teams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361AD48-C902-4056-8E31-E1FEE6DBB744}"/>
              </a:ext>
            </a:extLst>
          </p:cNvPr>
          <p:cNvSpPr/>
          <p:nvPr/>
        </p:nvSpPr>
        <p:spPr>
          <a:xfrm>
            <a:off x="780584" y="1120345"/>
            <a:ext cx="7260575" cy="3340143"/>
          </a:xfrm>
          <a:prstGeom prst="rect">
            <a:avLst/>
          </a:prstGeom>
          <a:noFill/>
          <a:ln w="76200" cap="flat" cmpd="sng" algn="ctr">
            <a:solidFill>
              <a:srgbClr val="00356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E6E6E6"/>
                </a:solidFill>
              </a:ln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6F0D46-F065-43AC-82B2-C39132A5E11B}"/>
              </a:ext>
            </a:extLst>
          </p:cNvPr>
          <p:cNvSpPr txBox="1"/>
          <p:nvPr/>
        </p:nvSpPr>
        <p:spPr>
          <a:xfrm>
            <a:off x="4371960" y="2788372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5532323-0AF5-401A-8301-B87E5CAD38C7}"/>
              </a:ext>
            </a:extLst>
          </p:cNvPr>
          <p:cNvSpPr txBox="1"/>
          <p:nvPr/>
        </p:nvSpPr>
        <p:spPr>
          <a:xfrm>
            <a:off x="850217" y="1200210"/>
            <a:ext cx="7031039" cy="107721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b="1" dirty="0">
                <a:solidFill>
                  <a:schemeClr val="tx2"/>
                </a:solidFill>
              </a:rPr>
              <a:t>Mitarbeitende sozial einbinden und Verbundenheit schaffen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Zielrahmensetzung: Flexibilität und Orientierung geben und eigen-verantwortliches Handeln stärken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A1D89B5-F8CA-4BF5-B578-A0D897D55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41" y="3178646"/>
            <a:ext cx="5981700" cy="1038225"/>
          </a:xfrm>
          <a:prstGeom prst="rect">
            <a:avLst/>
          </a:prstGeom>
        </p:spPr>
      </p:pic>
      <p:pic>
        <p:nvPicPr>
          <p:cNvPr id="22" name="Grafik 21" descr="Mann mit einfarbiger Füllung">
            <a:extLst>
              <a:ext uri="{FF2B5EF4-FFF2-40B4-BE49-F238E27FC236}">
                <a16:creationId xmlns:a16="http://schemas.microsoft.com/office/drawing/2014/main" id="{49DBC898-2454-4CBA-B863-705CC7258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2693" y="2176323"/>
            <a:ext cx="1462217" cy="1462217"/>
          </a:xfrm>
          <a:prstGeom prst="rect">
            <a:avLst/>
          </a:prstGeom>
        </p:spPr>
      </p:pic>
      <p:pic>
        <p:nvPicPr>
          <p:cNvPr id="23" name="Grafik 22" descr="Verwirrte Person mit einfarbiger Füllung">
            <a:extLst>
              <a:ext uri="{FF2B5EF4-FFF2-40B4-BE49-F238E27FC236}">
                <a16:creationId xmlns:a16="http://schemas.microsoft.com/office/drawing/2014/main" id="{D469D94D-748D-42C0-A425-0F7C7DDB6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72000" y="2403256"/>
            <a:ext cx="1462217" cy="1462217"/>
          </a:xfrm>
          <a:prstGeom prst="rect">
            <a:avLst/>
          </a:prstGeom>
        </p:spPr>
      </p:pic>
      <p:pic>
        <p:nvPicPr>
          <p:cNvPr id="24" name="Grafik 23" descr="Gruppe von Frauen mit einfarbiger Füllung">
            <a:extLst>
              <a:ext uri="{FF2B5EF4-FFF2-40B4-BE49-F238E27FC236}">
                <a16:creationId xmlns:a16="http://schemas.microsoft.com/office/drawing/2014/main" id="{12557AA9-E695-4D08-BE60-59578C518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50473" y="2235542"/>
            <a:ext cx="1718619" cy="1718619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15E942F1-602F-4BED-BB38-A0A87EED7572}"/>
              </a:ext>
            </a:extLst>
          </p:cNvPr>
          <p:cNvSpPr/>
          <p:nvPr/>
        </p:nvSpPr>
        <p:spPr>
          <a:xfrm>
            <a:off x="2059459" y="3811283"/>
            <a:ext cx="3954162" cy="2118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/>
              <a:t>Zusammenarbeit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6D89566-043E-4E46-A484-C00A04917A07}"/>
              </a:ext>
            </a:extLst>
          </p:cNvPr>
          <p:cNvSpPr txBox="1"/>
          <p:nvPr/>
        </p:nvSpPr>
        <p:spPr>
          <a:xfrm>
            <a:off x="4202038" y="2510735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</p:spTree>
    <p:extLst>
      <p:ext uri="{BB962C8B-B14F-4D97-AF65-F5344CB8AC3E}">
        <p14:creationId xmlns:p14="http://schemas.microsoft.com/office/powerpoint/2010/main" val="136074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9C3CA556-B2E1-440C-BA99-02DC8904CF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500" y="4398230"/>
            <a:ext cx="8101013" cy="19877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91724BF-FAEF-44C0-A6F3-657B34DE2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102" y="508769"/>
            <a:ext cx="8095702" cy="270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Identitäts- und Zusammengehörigkeitsgefühl in hybriden Teams stärken  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33B228B-5F6E-47E6-B67F-619A5BBB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04" y="140003"/>
            <a:ext cx="8100000" cy="432000"/>
          </a:xfrm>
        </p:spPr>
        <p:txBody>
          <a:bodyPr anchor="t">
            <a:normAutofit/>
          </a:bodyPr>
          <a:lstStyle/>
          <a:p>
            <a:r>
              <a:rPr lang="de-DE" dirty="0"/>
              <a:t>Verbundenheit </a:t>
            </a:r>
          </a:p>
        </p:txBody>
      </p:sp>
      <p:graphicFrame>
        <p:nvGraphicFramePr>
          <p:cNvPr id="23" name="Diagramm 22">
            <a:extLst>
              <a:ext uri="{FF2B5EF4-FFF2-40B4-BE49-F238E27FC236}">
                <a16:creationId xmlns:a16="http://schemas.microsoft.com/office/drawing/2014/main" id="{8C786C0E-C58C-41E2-B496-F69684CBF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93357"/>
              </p:ext>
            </p:extLst>
          </p:nvPr>
        </p:nvGraphicFramePr>
        <p:xfrm>
          <a:off x="4736306" y="1031400"/>
          <a:ext cx="3886200" cy="335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Ellipse 11">
            <a:extLst>
              <a:ext uri="{FF2B5EF4-FFF2-40B4-BE49-F238E27FC236}">
                <a16:creationId xmlns:a16="http://schemas.microsoft.com/office/drawing/2014/main" id="{29739659-EF40-4D73-8306-D1DE51B44480}"/>
              </a:ext>
            </a:extLst>
          </p:cNvPr>
          <p:cNvSpPr/>
          <p:nvPr/>
        </p:nvSpPr>
        <p:spPr>
          <a:xfrm>
            <a:off x="4745839" y="1390583"/>
            <a:ext cx="1190085" cy="1212843"/>
          </a:xfrm>
          <a:prstGeom prst="ellipse">
            <a:avLst/>
          </a:prstGeom>
          <a:blipFill rotWithShape="0">
            <a:blip r:embed="rId8"/>
            <a:srcRect/>
            <a:stretch>
              <a:fillRect l="-10000" r="-10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5761B7B-6E19-423F-818D-64027CD6CAA3}"/>
              </a:ext>
            </a:extLst>
          </p:cNvPr>
          <p:cNvSpPr/>
          <p:nvPr/>
        </p:nvSpPr>
        <p:spPr>
          <a:xfrm>
            <a:off x="4730752" y="2802617"/>
            <a:ext cx="1278162" cy="1199153"/>
          </a:xfrm>
          <a:prstGeom prst="ellipse">
            <a:avLst/>
          </a:prstGeom>
          <a:blipFill rotWithShape="0">
            <a:blip r:embed="rId9"/>
            <a:srcRect/>
            <a:stretch>
              <a:fillRect l="-9000" r="-9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Inhaltsplatzhalter 15" descr="Geschäftsleute bei Videokonferenz">
            <a:extLst>
              <a:ext uri="{FF2B5EF4-FFF2-40B4-BE49-F238E27FC236}">
                <a16:creationId xmlns:a16="http://schemas.microsoft.com/office/drawing/2014/main" id="{5A63E5DF-3E8D-449A-9ADF-2E7F68BF22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527050" y="1411604"/>
            <a:ext cx="3886200" cy="25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50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46E0686-9C27-48F9-B817-BC5F73CE90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Verbundenheit über Präsenz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04A99AB-CB1A-4F19-9863-264F1B01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DE" b="1" dirty="0"/>
              <a:t>Büro als Raum der Begegnung </a:t>
            </a:r>
          </a:p>
        </p:txBody>
      </p:sp>
      <p:pic>
        <p:nvPicPr>
          <p:cNvPr id="21" name="Grafik 20" descr="Person, die ihrem Team vorgesellt wird">
            <a:extLst>
              <a:ext uri="{FF2B5EF4-FFF2-40B4-BE49-F238E27FC236}">
                <a16:creationId xmlns:a16="http://schemas.microsoft.com/office/drawing/2014/main" id="{67B44BF8-4496-457B-AFDF-17DDA7E28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1771"/>
          <a:stretch/>
        </p:blipFill>
        <p:spPr>
          <a:xfrm>
            <a:off x="1317911" y="1313220"/>
            <a:ext cx="6395874" cy="3334823"/>
          </a:xfrm>
          <a:prstGeom prst="rect">
            <a:avLst/>
          </a:prstGeom>
        </p:spPr>
      </p:pic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3DDA681E-868B-40A5-B3A8-CDE3480B6876}"/>
              </a:ext>
            </a:extLst>
          </p:cNvPr>
          <p:cNvSpPr/>
          <p:nvPr/>
        </p:nvSpPr>
        <p:spPr>
          <a:xfrm>
            <a:off x="5416064" y="1171918"/>
            <a:ext cx="2017124" cy="775758"/>
          </a:xfrm>
          <a:prstGeom prst="wedgeEllipseCallout">
            <a:avLst>
              <a:gd name="adj1" fmla="val -26529"/>
              <a:gd name="adj2" fmla="val 7770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A50E2A-B6A0-4FC4-94BE-DACEA7A4843B}"/>
              </a:ext>
            </a:extLst>
          </p:cNvPr>
          <p:cNvSpPr txBox="1"/>
          <p:nvPr/>
        </p:nvSpPr>
        <p:spPr>
          <a:xfrm>
            <a:off x="5778529" y="1210095"/>
            <a:ext cx="2149229" cy="6994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Wir sollten Raum-</a:t>
            </a:r>
            <a:r>
              <a:rPr lang="de-DE" sz="1200" b="1" dirty="0">
                <a:solidFill>
                  <a:schemeClr val="accent2"/>
                </a:solidFill>
              </a:rPr>
              <a:t>Nutzungskonzepte </a:t>
            </a:r>
            <a:br>
              <a:rPr lang="de-DE" sz="1200" b="1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entwickeln.   </a:t>
            </a:r>
          </a:p>
        </p:txBody>
      </p:sp>
      <p:sp>
        <p:nvSpPr>
          <p:cNvPr id="14" name="Sprechblase: oval 13">
            <a:extLst>
              <a:ext uri="{FF2B5EF4-FFF2-40B4-BE49-F238E27FC236}">
                <a16:creationId xmlns:a16="http://schemas.microsoft.com/office/drawing/2014/main" id="{2C29118E-74A2-406D-9997-0D67A8E0AADB}"/>
              </a:ext>
            </a:extLst>
          </p:cNvPr>
          <p:cNvSpPr/>
          <p:nvPr/>
        </p:nvSpPr>
        <p:spPr>
          <a:xfrm>
            <a:off x="2512647" y="1093754"/>
            <a:ext cx="2807208" cy="1094890"/>
          </a:xfrm>
          <a:prstGeom prst="wedgeEllipseCallout">
            <a:avLst>
              <a:gd name="adj1" fmla="val 32240"/>
              <a:gd name="adj2" fmla="val 6916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497D34-5899-462F-8F12-AB4722E97E89}"/>
              </a:ext>
            </a:extLst>
          </p:cNvPr>
          <p:cNvSpPr txBox="1"/>
          <p:nvPr/>
        </p:nvSpPr>
        <p:spPr>
          <a:xfrm>
            <a:off x="2704851" y="1238246"/>
            <a:ext cx="2747108" cy="88407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Wir könnten unser 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Unternehmensleitbild</a:t>
            </a:r>
            <a:r>
              <a:rPr lang="de-DE" sz="1200" dirty="0">
                <a:solidFill>
                  <a:schemeClr val="accent2"/>
                </a:solidFill>
              </a:rPr>
              <a:t> abbilden. </a:t>
            </a:r>
          </a:p>
          <a:p>
            <a:pPr algn="ctr"/>
            <a:r>
              <a:rPr lang="de-DE" sz="1200" dirty="0">
                <a:solidFill>
                  <a:schemeClr val="accent2"/>
                </a:solidFill>
              </a:rPr>
              <a:t>„Wer sind wir? Was sind unsere Ziele? Was ist uns wichtig?“  </a:t>
            </a:r>
          </a:p>
        </p:txBody>
      </p:sp>
      <p:sp>
        <p:nvSpPr>
          <p:cNvPr id="16" name="Sprechblase: oval 15">
            <a:extLst>
              <a:ext uri="{FF2B5EF4-FFF2-40B4-BE49-F238E27FC236}">
                <a16:creationId xmlns:a16="http://schemas.microsoft.com/office/drawing/2014/main" id="{2FE0AF78-1917-451A-AB20-B793FC38815C}"/>
              </a:ext>
            </a:extLst>
          </p:cNvPr>
          <p:cNvSpPr/>
          <p:nvPr/>
        </p:nvSpPr>
        <p:spPr>
          <a:xfrm>
            <a:off x="6105770" y="2415441"/>
            <a:ext cx="2831213" cy="715436"/>
          </a:xfrm>
          <a:prstGeom prst="wedgeEllipseCallout">
            <a:avLst>
              <a:gd name="adj1" fmla="val -25122"/>
              <a:gd name="adj2" fmla="val 5502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8238D45-686E-42E6-9079-06AB29650FE5}"/>
              </a:ext>
            </a:extLst>
          </p:cNvPr>
          <p:cNvSpPr txBox="1"/>
          <p:nvPr/>
        </p:nvSpPr>
        <p:spPr>
          <a:xfrm>
            <a:off x="6233676" y="2515790"/>
            <a:ext cx="2801380" cy="51473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Wir sollten </a:t>
            </a:r>
            <a:r>
              <a:rPr lang="de-DE" sz="1200" b="1" dirty="0">
                <a:solidFill>
                  <a:schemeClr val="accent2"/>
                </a:solidFill>
              </a:rPr>
              <a:t>Anreize</a:t>
            </a:r>
            <a:r>
              <a:rPr lang="de-DE" sz="1200" dirty="0">
                <a:solidFill>
                  <a:schemeClr val="accent2"/>
                </a:solidFill>
              </a:rPr>
              <a:t> schaffen, damit Mitarbeitende gerne ins Büro kommen. </a:t>
            </a:r>
          </a:p>
        </p:txBody>
      </p:sp>
      <p:sp>
        <p:nvSpPr>
          <p:cNvPr id="19" name="Sprechblase: oval 18">
            <a:extLst>
              <a:ext uri="{FF2B5EF4-FFF2-40B4-BE49-F238E27FC236}">
                <a16:creationId xmlns:a16="http://schemas.microsoft.com/office/drawing/2014/main" id="{CB1EA75A-FC71-4F63-A364-E9B67F90A597}"/>
              </a:ext>
            </a:extLst>
          </p:cNvPr>
          <p:cNvSpPr/>
          <p:nvPr/>
        </p:nvSpPr>
        <p:spPr>
          <a:xfrm>
            <a:off x="383972" y="3602915"/>
            <a:ext cx="3037212" cy="826262"/>
          </a:xfrm>
          <a:prstGeom prst="wedgeEllipseCallout">
            <a:avLst>
              <a:gd name="adj1" fmla="val 73298"/>
              <a:gd name="adj2" fmla="val -4987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F3615E7-1815-4A7D-94BB-208770CC68C0}"/>
              </a:ext>
            </a:extLst>
          </p:cNvPr>
          <p:cNvSpPr txBox="1"/>
          <p:nvPr/>
        </p:nvSpPr>
        <p:spPr>
          <a:xfrm>
            <a:off x="674076" y="3669097"/>
            <a:ext cx="2747108" cy="6994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Wir können </a:t>
            </a:r>
            <a:r>
              <a:rPr lang="de-DE" sz="1200" b="1" dirty="0">
                <a:solidFill>
                  <a:schemeClr val="accent2"/>
                </a:solidFill>
              </a:rPr>
              <a:t>fixe Vereinbarungen </a:t>
            </a:r>
            <a:r>
              <a:rPr lang="de-DE" sz="1200" dirty="0">
                <a:solidFill>
                  <a:schemeClr val="accent2"/>
                </a:solidFill>
              </a:rPr>
              <a:t>treffen und das wöchentliche Teamtreffen vor Ort abhalten. </a:t>
            </a:r>
          </a:p>
        </p:txBody>
      </p:sp>
      <p:sp>
        <p:nvSpPr>
          <p:cNvPr id="22" name="Sprechblase: oval 21">
            <a:extLst>
              <a:ext uri="{FF2B5EF4-FFF2-40B4-BE49-F238E27FC236}">
                <a16:creationId xmlns:a16="http://schemas.microsoft.com/office/drawing/2014/main" id="{69358CFC-A713-4584-9962-9E33FBB134F5}"/>
              </a:ext>
            </a:extLst>
          </p:cNvPr>
          <p:cNvSpPr/>
          <p:nvPr/>
        </p:nvSpPr>
        <p:spPr>
          <a:xfrm>
            <a:off x="-195391" y="2188644"/>
            <a:ext cx="1774099" cy="946506"/>
          </a:xfrm>
          <a:prstGeom prst="wedgeEllipseCallout">
            <a:avLst>
              <a:gd name="adj1" fmla="val 68487"/>
              <a:gd name="adj2" fmla="val 3460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FF4D3C5-D472-442A-9149-175F7FF4F54B}"/>
              </a:ext>
            </a:extLst>
          </p:cNvPr>
          <p:cNvSpPr txBox="1"/>
          <p:nvPr/>
        </p:nvSpPr>
        <p:spPr>
          <a:xfrm>
            <a:off x="108944" y="2219862"/>
            <a:ext cx="1483995" cy="88407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Wir nutzen Präsenztage zum Austausch und Kontaktpflege. </a:t>
            </a:r>
          </a:p>
        </p:txBody>
      </p:sp>
      <p:sp>
        <p:nvSpPr>
          <p:cNvPr id="24" name="Sprechblase: oval 23">
            <a:extLst>
              <a:ext uri="{FF2B5EF4-FFF2-40B4-BE49-F238E27FC236}">
                <a16:creationId xmlns:a16="http://schemas.microsoft.com/office/drawing/2014/main" id="{506F8B02-C1C8-4026-97CD-C29ED68A6EA8}"/>
              </a:ext>
            </a:extLst>
          </p:cNvPr>
          <p:cNvSpPr/>
          <p:nvPr/>
        </p:nvSpPr>
        <p:spPr>
          <a:xfrm>
            <a:off x="363882" y="1247936"/>
            <a:ext cx="2126996" cy="920363"/>
          </a:xfrm>
          <a:prstGeom prst="wedgeEllipseCallout">
            <a:avLst>
              <a:gd name="adj1" fmla="val 111797"/>
              <a:gd name="adj2" fmla="val 10180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91BBC64-E57F-4563-BF97-811B798FD866}"/>
              </a:ext>
            </a:extLst>
          </p:cNvPr>
          <p:cNvSpPr txBox="1"/>
          <p:nvPr/>
        </p:nvSpPr>
        <p:spPr>
          <a:xfrm>
            <a:off x="557243" y="1301592"/>
            <a:ext cx="1848819" cy="6994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Als Führungskraft 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kann ich persönliche </a:t>
            </a:r>
            <a:br>
              <a:rPr lang="de-DE" sz="1200" dirty="0">
                <a:solidFill>
                  <a:schemeClr val="accent2"/>
                </a:solidFill>
              </a:rPr>
            </a:br>
            <a:r>
              <a:rPr lang="de-DE" sz="1200" dirty="0">
                <a:solidFill>
                  <a:schemeClr val="accent2"/>
                </a:solidFill>
              </a:rPr>
              <a:t>Rückkehrgespräche führen. </a:t>
            </a:r>
          </a:p>
        </p:txBody>
      </p:sp>
    </p:spTree>
    <p:extLst>
      <p:ext uri="{BB962C8B-B14F-4D97-AF65-F5344CB8AC3E}">
        <p14:creationId xmlns:p14="http://schemas.microsoft.com/office/powerpoint/2010/main" val="230659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15" grpId="0"/>
      <p:bldP spid="16" grpId="0" animBg="1"/>
      <p:bldP spid="18" grpId="0"/>
      <p:bldP spid="19" grpId="0" animBg="1"/>
      <p:bldP spid="20" grpId="0"/>
      <p:bldP spid="22" grpId="0" animBg="1"/>
      <p:bldP spid="23" grpId="0"/>
      <p:bldP spid="24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6332A2-C016-4ABB-92B6-4EC2A31D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76" y="1032271"/>
            <a:ext cx="8270428" cy="3666543"/>
          </a:xfrm>
        </p:spPr>
        <p:txBody>
          <a:bodyPr/>
          <a:lstStyle/>
          <a:p>
            <a:r>
              <a:rPr lang="de-DE" sz="1600" i="1" dirty="0"/>
              <a:t>„Wenn die Mitarbeiter regelmäßig im Homeoffice arbeiten, sollte der Vorgesetzte mindestens einmal am Tag in Kontakt mit ihnen treten – und sei es nur, um einmal guten Tag zu sagen.“</a:t>
            </a:r>
            <a:r>
              <a:rPr lang="de-DE" sz="1200" i="1" dirty="0"/>
              <a:t> </a:t>
            </a:r>
            <a:br>
              <a:rPr lang="de-DE" sz="1200" i="1" dirty="0"/>
            </a:br>
            <a:r>
              <a:rPr lang="de-DE" sz="1200" dirty="0"/>
              <a:t>(Brauckmann Vorstand DZ-Bank)</a:t>
            </a:r>
          </a:p>
          <a:p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Klären Sie Erwartungen ab.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3A32C-9C47-494E-8469-57C9CB73B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Führsorgepflichten der Führungskräfte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F723E7B-F049-4EEA-B915-7F4F064A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Auch über Distanz Kontakt zu Mitarbeitenden halten</a:t>
            </a: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2FCF567-2266-4E84-B344-F51F0740415A}"/>
              </a:ext>
            </a:extLst>
          </p:cNvPr>
          <p:cNvGrpSpPr/>
          <p:nvPr/>
        </p:nvGrpSpPr>
        <p:grpSpPr>
          <a:xfrm>
            <a:off x="260310" y="2669781"/>
            <a:ext cx="7695637" cy="1812849"/>
            <a:chOff x="260310" y="2669781"/>
            <a:chExt cx="7695637" cy="1812849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CB075F95-CACE-400A-AD56-2883A402FC65}"/>
                </a:ext>
              </a:extLst>
            </p:cNvPr>
            <p:cNvCxnSpPr/>
            <p:nvPr/>
          </p:nvCxnSpPr>
          <p:spPr>
            <a:xfrm>
              <a:off x="1675288" y="2669781"/>
              <a:ext cx="0" cy="1341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35A2FAA7-3E84-4EC7-A354-B2A5422CA981}"/>
                </a:ext>
              </a:extLst>
            </p:cNvPr>
            <p:cNvCxnSpPr>
              <a:cxnSpLocks/>
            </p:cNvCxnSpPr>
            <p:nvPr/>
          </p:nvCxnSpPr>
          <p:spPr>
            <a:xfrm>
              <a:off x="1675288" y="4011346"/>
              <a:ext cx="628065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426B1D25-7900-45A9-8A7D-B99241D30266}"/>
                </a:ext>
              </a:extLst>
            </p:cNvPr>
            <p:cNvSpPr txBox="1"/>
            <p:nvPr/>
          </p:nvSpPr>
          <p:spPr>
            <a:xfrm>
              <a:off x="260310" y="2806195"/>
              <a:ext cx="1321534" cy="1068736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/>
              <a:r>
                <a:rPr lang="de-DE" sz="2000" dirty="0">
                  <a:solidFill>
                    <a:schemeClr val="accent2"/>
                  </a:solidFill>
                </a:rPr>
                <a:t>Leistung / </a:t>
              </a:r>
            </a:p>
            <a:p>
              <a:pPr algn="l"/>
              <a:r>
                <a:rPr lang="de-DE" sz="2000" dirty="0">
                  <a:solidFill>
                    <a:schemeClr val="accent2"/>
                  </a:solidFill>
                </a:rPr>
                <a:t>Zufrieden-</a:t>
              </a:r>
              <a:r>
                <a:rPr lang="de-DE" sz="2000" dirty="0" err="1">
                  <a:solidFill>
                    <a:schemeClr val="accent2"/>
                  </a:solidFill>
                </a:rPr>
                <a:t>heit</a:t>
              </a:r>
              <a:endParaRPr lang="de-DE" sz="2000" dirty="0">
                <a:solidFill>
                  <a:schemeClr val="accent2"/>
                </a:solidFill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6F615A6-F2B3-4542-A5C0-C916E41DDE71}"/>
                </a:ext>
              </a:extLst>
            </p:cNvPr>
            <p:cNvSpPr txBox="1"/>
            <p:nvPr/>
          </p:nvSpPr>
          <p:spPr>
            <a:xfrm>
              <a:off x="3059680" y="4029447"/>
              <a:ext cx="3805549" cy="453183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/>
              <a:r>
                <a:rPr lang="de-DE" sz="2000" dirty="0">
                  <a:solidFill>
                    <a:schemeClr val="accent2"/>
                  </a:solidFill>
                </a:rPr>
                <a:t>Konnektivität/ Verbindung </a:t>
              </a:r>
            </a:p>
          </p:txBody>
        </p:sp>
      </p:grp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5A519E3E-A293-4778-B0AE-E29967775A5D}"/>
              </a:ext>
            </a:extLst>
          </p:cNvPr>
          <p:cNvSpPr/>
          <p:nvPr/>
        </p:nvSpPr>
        <p:spPr>
          <a:xfrm>
            <a:off x="2259106" y="2567334"/>
            <a:ext cx="5029200" cy="1305419"/>
          </a:xfrm>
          <a:custGeom>
            <a:avLst/>
            <a:gdLst>
              <a:gd name="connsiteX0" fmla="*/ 0 w 5029200"/>
              <a:gd name="connsiteY0" fmla="*/ 1278525 h 1305419"/>
              <a:gd name="connsiteX1" fmla="*/ 1290918 w 5029200"/>
              <a:gd name="connsiteY1" fmla="*/ 1144054 h 1305419"/>
              <a:gd name="connsiteX2" fmla="*/ 2124635 w 5029200"/>
              <a:gd name="connsiteY2" fmla="*/ 184831 h 1305419"/>
              <a:gd name="connsiteX3" fmla="*/ 2752165 w 5029200"/>
              <a:gd name="connsiteY3" fmla="*/ 32431 h 1305419"/>
              <a:gd name="connsiteX4" fmla="*/ 3307976 w 5029200"/>
              <a:gd name="connsiteY4" fmla="*/ 597207 h 1305419"/>
              <a:gd name="connsiteX5" fmla="*/ 3729318 w 5029200"/>
              <a:gd name="connsiteY5" fmla="*/ 1090266 h 1305419"/>
              <a:gd name="connsiteX6" fmla="*/ 5029200 w 5029200"/>
              <a:gd name="connsiteY6" fmla="*/ 1305419 h 1305419"/>
              <a:gd name="connsiteX7" fmla="*/ 5029200 w 5029200"/>
              <a:gd name="connsiteY7" fmla="*/ 1305419 h 130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9200" h="1305419" fill="none" extrusionOk="0">
                <a:moveTo>
                  <a:pt x="0" y="1278525"/>
                </a:moveTo>
                <a:cubicBezTo>
                  <a:pt x="457248" y="1305478"/>
                  <a:pt x="993936" y="1373700"/>
                  <a:pt x="1290918" y="1144054"/>
                </a:cubicBezTo>
                <a:cubicBezTo>
                  <a:pt x="1634777" y="960170"/>
                  <a:pt x="1837753" y="366328"/>
                  <a:pt x="2124635" y="184831"/>
                </a:cubicBezTo>
                <a:cubicBezTo>
                  <a:pt x="2379695" y="-5669"/>
                  <a:pt x="2521632" y="-26262"/>
                  <a:pt x="2752165" y="32431"/>
                </a:cubicBezTo>
                <a:cubicBezTo>
                  <a:pt x="2932937" y="102084"/>
                  <a:pt x="3183553" y="400803"/>
                  <a:pt x="3307976" y="597207"/>
                </a:cubicBezTo>
                <a:cubicBezTo>
                  <a:pt x="3448727" y="766601"/>
                  <a:pt x="3439210" y="969961"/>
                  <a:pt x="3729318" y="1090266"/>
                </a:cubicBezTo>
                <a:cubicBezTo>
                  <a:pt x="4016189" y="1208301"/>
                  <a:pt x="5029201" y="1305419"/>
                  <a:pt x="5029200" y="1305419"/>
                </a:cubicBezTo>
                <a:lnTo>
                  <a:pt x="5029200" y="1305419"/>
                </a:lnTo>
              </a:path>
              <a:path w="5029200" h="1305419" stroke="0" extrusionOk="0">
                <a:moveTo>
                  <a:pt x="0" y="1278525"/>
                </a:moveTo>
                <a:cubicBezTo>
                  <a:pt x="502203" y="1331075"/>
                  <a:pt x="924433" y="1374067"/>
                  <a:pt x="1290918" y="1144054"/>
                </a:cubicBezTo>
                <a:cubicBezTo>
                  <a:pt x="1591237" y="937340"/>
                  <a:pt x="1849877" y="336950"/>
                  <a:pt x="2124635" y="184831"/>
                </a:cubicBezTo>
                <a:cubicBezTo>
                  <a:pt x="2337337" y="-12679"/>
                  <a:pt x="2546887" y="-30346"/>
                  <a:pt x="2752165" y="32431"/>
                </a:cubicBezTo>
                <a:cubicBezTo>
                  <a:pt x="2961838" y="92864"/>
                  <a:pt x="3186336" y="413011"/>
                  <a:pt x="3307976" y="597207"/>
                </a:cubicBezTo>
                <a:cubicBezTo>
                  <a:pt x="3473490" y="805602"/>
                  <a:pt x="3454074" y="956801"/>
                  <a:pt x="3729318" y="1090266"/>
                </a:cubicBezTo>
                <a:cubicBezTo>
                  <a:pt x="4016189" y="1208301"/>
                  <a:pt x="5029199" y="1305419"/>
                  <a:pt x="5029200" y="1305419"/>
                </a:cubicBezTo>
                <a:lnTo>
                  <a:pt x="5029200" y="1305419"/>
                </a:lnTo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640461014">
                  <a:custGeom>
                    <a:avLst/>
                    <a:gdLst>
                      <a:gd name="connsiteX0" fmla="*/ 0 w 5029200"/>
                      <a:gd name="connsiteY0" fmla="*/ 1278525 h 1305419"/>
                      <a:gd name="connsiteX1" fmla="*/ 1290918 w 5029200"/>
                      <a:gd name="connsiteY1" fmla="*/ 1144054 h 1305419"/>
                      <a:gd name="connsiteX2" fmla="*/ 2124635 w 5029200"/>
                      <a:gd name="connsiteY2" fmla="*/ 184831 h 1305419"/>
                      <a:gd name="connsiteX3" fmla="*/ 2752165 w 5029200"/>
                      <a:gd name="connsiteY3" fmla="*/ 32431 h 1305419"/>
                      <a:gd name="connsiteX4" fmla="*/ 3307976 w 5029200"/>
                      <a:gd name="connsiteY4" fmla="*/ 597207 h 1305419"/>
                      <a:gd name="connsiteX5" fmla="*/ 3729318 w 5029200"/>
                      <a:gd name="connsiteY5" fmla="*/ 1090266 h 1305419"/>
                      <a:gd name="connsiteX6" fmla="*/ 5029200 w 5029200"/>
                      <a:gd name="connsiteY6" fmla="*/ 1305419 h 1305419"/>
                      <a:gd name="connsiteX7" fmla="*/ 5029200 w 5029200"/>
                      <a:gd name="connsiteY7" fmla="*/ 1305419 h 1305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29200" h="1305419">
                        <a:moveTo>
                          <a:pt x="0" y="1278525"/>
                        </a:moveTo>
                        <a:cubicBezTo>
                          <a:pt x="468406" y="1302430"/>
                          <a:pt x="936812" y="1326336"/>
                          <a:pt x="1290918" y="1144054"/>
                        </a:cubicBezTo>
                        <a:cubicBezTo>
                          <a:pt x="1645024" y="961772"/>
                          <a:pt x="1881094" y="370101"/>
                          <a:pt x="2124635" y="184831"/>
                        </a:cubicBezTo>
                        <a:cubicBezTo>
                          <a:pt x="2368176" y="-439"/>
                          <a:pt x="2554942" y="-36298"/>
                          <a:pt x="2752165" y="32431"/>
                        </a:cubicBezTo>
                        <a:cubicBezTo>
                          <a:pt x="2949388" y="101160"/>
                          <a:pt x="3145117" y="420901"/>
                          <a:pt x="3307976" y="597207"/>
                        </a:cubicBezTo>
                        <a:cubicBezTo>
                          <a:pt x="3470835" y="773513"/>
                          <a:pt x="3442447" y="972231"/>
                          <a:pt x="3729318" y="1090266"/>
                        </a:cubicBezTo>
                        <a:cubicBezTo>
                          <a:pt x="4016189" y="1208301"/>
                          <a:pt x="5029200" y="1305419"/>
                          <a:pt x="5029200" y="1305419"/>
                        </a:cubicBezTo>
                        <a:lnTo>
                          <a:pt x="5029200" y="1305419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Grafik 39" descr="Sternaugengesichtskontur mit einfarbiger Füllung mit einfarbiger Füllung">
            <a:extLst>
              <a:ext uri="{FF2B5EF4-FFF2-40B4-BE49-F238E27FC236}">
                <a16:creationId xmlns:a16="http://schemas.microsoft.com/office/drawing/2014/main" id="{2C7D966D-1574-4D6F-B52C-A78EFE0B1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20604" y="3063674"/>
            <a:ext cx="735639" cy="735639"/>
          </a:xfrm>
          <a:prstGeom prst="rect">
            <a:avLst/>
          </a:prstGeom>
        </p:spPr>
      </p:pic>
      <p:pic>
        <p:nvPicPr>
          <p:cNvPr id="44" name="Grafik 43" descr="Überraschtes Gesicht mit einfarbiger Füllung mit einfarbiger Füllung">
            <a:extLst>
              <a:ext uri="{FF2B5EF4-FFF2-40B4-BE49-F238E27FC236}">
                <a16:creationId xmlns:a16="http://schemas.microsoft.com/office/drawing/2014/main" id="{E8750157-E99D-42F4-AAC4-A5AA4B779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83022" y="2811397"/>
            <a:ext cx="605042" cy="605042"/>
          </a:xfrm>
          <a:prstGeom prst="rect">
            <a:avLst/>
          </a:prstGeom>
        </p:spPr>
      </p:pic>
      <p:pic>
        <p:nvPicPr>
          <p:cNvPr id="45" name="Grafik 44" descr="Überraschtes Gesicht mit einfarbiger Füllung mit einfarbiger Füllung">
            <a:extLst>
              <a:ext uri="{FF2B5EF4-FFF2-40B4-BE49-F238E27FC236}">
                <a16:creationId xmlns:a16="http://schemas.microsoft.com/office/drawing/2014/main" id="{464A8464-7C79-4434-80A2-971E3D60F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65813" y="2806195"/>
            <a:ext cx="605042" cy="60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6332A2-C016-4ABB-92B6-4EC2A31D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39" y="1045918"/>
            <a:ext cx="8270428" cy="3666543"/>
          </a:xfrm>
        </p:spPr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3A32C-9C47-494E-8469-57C9CB73B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Führsorgepflichten der Führungskräfte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F723E7B-F049-4EEA-B915-7F4F064A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 zu Mitarbeitenden halten </a:t>
            </a:r>
          </a:p>
        </p:txBody>
      </p:sp>
      <p:pic>
        <p:nvPicPr>
          <p:cNvPr id="19" name="Grafik 18" descr="Luftballons mit einfarbiger Füllung">
            <a:extLst>
              <a:ext uri="{FF2B5EF4-FFF2-40B4-BE49-F238E27FC236}">
                <a16:creationId xmlns:a16="http://schemas.microsoft.com/office/drawing/2014/main" id="{B1E77857-A0A1-4462-8559-5877E80B0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98320" y="3306671"/>
            <a:ext cx="519423" cy="519423"/>
          </a:xfrm>
          <a:prstGeom prst="rect">
            <a:avLst/>
          </a:prstGeom>
        </p:spPr>
      </p:pic>
      <p:pic>
        <p:nvPicPr>
          <p:cNvPr id="21" name="Grafik 20" descr="Kommentar Herz mit einfarbiger Füllung">
            <a:extLst>
              <a:ext uri="{FF2B5EF4-FFF2-40B4-BE49-F238E27FC236}">
                <a16:creationId xmlns:a16="http://schemas.microsoft.com/office/drawing/2014/main" id="{1D8A1D78-2093-452E-ABE7-085166131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841178" y="3254006"/>
            <a:ext cx="701052" cy="701052"/>
          </a:xfrm>
          <a:prstGeom prst="rect">
            <a:avLst/>
          </a:prstGeom>
        </p:spPr>
      </p:pic>
      <p:pic>
        <p:nvPicPr>
          <p:cNvPr id="23" name="Grafik 22" descr="Soziales Netzwerk mit einfarbiger Füllung">
            <a:extLst>
              <a:ext uri="{FF2B5EF4-FFF2-40B4-BE49-F238E27FC236}">
                <a16:creationId xmlns:a16="http://schemas.microsoft.com/office/drawing/2014/main" id="{195E3F84-61BC-42EF-9FD9-3E48EF4F7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74656" y="3283704"/>
            <a:ext cx="595277" cy="595277"/>
          </a:xfrm>
          <a:prstGeom prst="rect">
            <a:avLst/>
          </a:prstGeom>
        </p:spPr>
      </p:pic>
      <p:pic>
        <p:nvPicPr>
          <p:cNvPr id="25" name="Grafik 24" descr="Prost mit einfarbiger Füllung">
            <a:extLst>
              <a:ext uri="{FF2B5EF4-FFF2-40B4-BE49-F238E27FC236}">
                <a16:creationId xmlns:a16="http://schemas.microsoft.com/office/drawing/2014/main" id="{02753A30-05F5-4F37-AB43-B2DCF1EA0B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465936">
            <a:off x="6406667" y="3283704"/>
            <a:ext cx="595277" cy="5952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71C47C7-0E40-4106-BEF2-058DE9F15371}"/>
              </a:ext>
            </a:extLst>
          </p:cNvPr>
          <p:cNvSpPr txBox="1"/>
          <p:nvPr/>
        </p:nvSpPr>
        <p:spPr>
          <a:xfrm>
            <a:off x="2710638" y="4011958"/>
            <a:ext cx="1272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Austausch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2860A1-FC5E-46F1-AE8F-8003A1E174AE}"/>
              </a:ext>
            </a:extLst>
          </p:cNvPr>
          <p:cNvSpPr txBox="1"/>
          <p:nvPr/>
        </p:nvSpPr>
        <p:spPr>
          <a:xfrm>
            <a:off x="4263371" y="4015612"/>
            <a:ext cx="1442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Präsenztage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DC105D6-629C-4A44-8838-A840BA023D58}"/>
              </a:ext>
            </a:extLst>
          </p:cNvPr>
          <p:cNvSpPr txBox="1"/>
          <p:nvPr/>
        </p:nvSpPr>
        <p:spPr>
          <a:xfrm>
            <a:off x="5886571" y="4036299"/>
            <a:ext cx="2280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Teamveranstaltungen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DF9B7CC-CB21-4E35-A6D9-C26B2EF3C445}"/>
              </a:ext>
            </a:extLst>
          </p:cNvPr>
          <p:cNvSpPr txBox="1"/>
          <p:nvPr/>
        </p:nvSpPr>
        <p:spPr>
          <a:xfrm>
            <a:off x="451743" y="2102167"/>
            <a:ext cx="485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accent2"/>
                </a:solidFill>
              </a:rPr>
              <a:t>Klären Sie Erwartungen ab.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7C047B-3C3F-4311-95EB-A39962106F36}"/>
              </a:ext>
            </a:extLst>
          </p:cNvPr>
          <p:cNvSpPr txBox="1"/>
          <p:nvPr/>
        </p:nvSpPr>
        <p:spPr>
          <a:xfrm>
            <a:off x="4436622" y="2107592"/>
            <a:ext cx="485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accent2"/>
                </a:solidFill>
              </a:rPr>
              <a:t>Zeigen Sie aktiv Interesse.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7CD34E8-D61C-4528-8CF9-8FE661ABB820}"/>
              </a:ext>
            </a:extLst>
          </p:cNvPr>
          <p:cNvSpPr txBox="1"/>
          <p:nvPr/>
        </p:nvSpPr>
        <p:spPr>
          <a:xfrm>
            <a:off x="4399091" y="2511615"/>
            <a:ext cx="4930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accent2"/>
                </a:solidFill>
              </a:rPr>
              <a:t>Sorgen Sie für intensiven Austausch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12269C3-5AAC-4B55-8D2A-D81D44CA7986}"/>
              </a:ext>
            </a:extLst>
          </p:cNvPr>
          <p:cNvSpPr txBox="1"/>
          <p:nvPr/>
        </p:nvSpPr>
        <p:spPr>
          <a:xfrm>
            <a:off x="414212" y="2557157"/>
            <a:ext cx="4930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accent2"/>
                </a:solidFill>
              </a:rPr>
              <a:t>Stehen Sie unterstützend zur Seite.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02CA497-159E-40C4-A624-3B1546E0E642}"/>
              </a:ext>
            </a:extLst>
          </p:cNvPr>
          <p:cNvSpPr txBox="1"/>
          <p:nvPr/>
        </p:nvSpPr>
        <p:spPr>
          <a:xfrm>
            <a:off x="1037394" y="4011958"/>
            <a:ext cx="1442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dirty="0">
                <a:solidFill>
                  <a:schemeClr val="accent2"/>
                </a:solidFill>
              </a:rPr>
              <a:t>Teamerfolge</a:t>
            </a:r>
            <a:r>
              <a:rPr lang="de-DE" dirty="0"/>
              <a:t>                                                                     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8E964C8-ED3E-4B0E-89E4-3220988F202D}"/>
              </a:ext>
            </a:extLst>
          </p:cNvPr>
          <p:cNvSpPr txBox="1"/>
          <p:nvPr/>
        </p:nvSpPr>
        <p:spPr>
          <a:xfrm>
            <a:off x="526805" y="1039690"/>
            <a:ext cx="8095702" cy="584775"/>
          </a:xfrm>
          <a:prstGeom prst="rect">
            <a:avLst/>
          </a:prstGeom>
          <a:solidFill>
            <a:srgbClr val="2B5196"/>
          </a:solidFill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          </a:t>
            </a:r>
          </a:p>
          <a:p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18" name="Grafik 17" descr="Informationen mit einfarbiger Füllung">
            <a:extLst>
              <a:ext uri="{FF2B5EF4-FFF2-40B4-BE49-F238E27FC236}">
                <a16:creationId xmlns:a16="http://schemas.microsoft.com/office/drawing/2014/main" id="{6BF9E127-B025-4A2B-B149-834C12CDC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94739" y="1054661"/>
            <a:ext cx="378935" cy="37893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2BCD293F-68F0-44F7-9BC9-F1D5DB9E6BB8}"/>
              </a:ext>
            </a:extLst>
          </p:cNvPr>
          <p:cNvSpPr txBox="1"/>
          <p:nvPr/>
        </p:nvSpPr>
        <p:spPr>
          <a:xfrm>
            <a:off x="973673" y="1087634"/>
            <a:ext cx="7575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Planen Sie mehr Zeit für 1 zu 1 Gespräche ein.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Wir empfehlen mindestens alle zwei Wochen mit den Personen Ihres Teams zu sprechen</a:t>
            </a:r>
            <a:r>
              <a:rPr lang="de-DE" sz="1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73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20" grpId="0"/>
      <p:bldP spid="22" grpId="0"/>
      <p:bldP spid="2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618555-7BD8-4748-94B5-BF0A609877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8E6DD7-7C3E-4EE6-B7BF-738B95E45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Worauf ist zu achten wenn Mitarbeitende über Distanz arbeiten?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EE3A229-0624-479F-9512-5AFE0B9D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Führung von hybriden Teams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361AD48-C902-4056-8E31-E1FEE6DBB744}"/>
              </a:ext>
            </a:extLst>
          </p:cNvPr>
          <p:cNvSpPr/>
          <p:nvPr/>
        </p:nvSpPr>
        <p:spPr>
          <a:xfrm>
            <a:off x="780584" y="1120345"/>
            <a:ext cx="7260575" cy="3340143"/>
          </a:xfrm>
          <a:prstGeom prst="rect">
            <a:avLst/>
          </a:prstGeom>
          <a:noFill/>
          <a:ln w="76200" cap="flat" cmpd="sng" algn="ctr">
            <a:solidFill>
              <a:srgbClr val="00356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E6E6E6"/>
                </a:solidFill>
              </a:ln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6F0D46-F065-43AC-82B2-C39132A5E11B}"/>
              </a:ext>
            </a:extLst>
          </p:cNvPr>
          <p:cNvSpPr txBox="1"/>
          <p:nvPr/>
        </p:nvSpPr>
        <p:spPr>
          <a:xfrm>
            <a:off x="4371960" y="2788372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5532323-0AF5-401A-8301-B87E5CAD38C7}"/>
              </a:ext>
            </a:extLst>
          </p:cNvPr>
          <p:cNvSpPr txBox="1"/>
          <p:nvPr/>
        </p:nvSpPr>
        <p:spPr>
          <a:xfrm>
            <a:off x="850217" y="1200210"/>
            <a:ext cx="7260575" cy="107721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Mitarbeitende sozial einbinden und Verbundenheit schaffen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b="1" dirty="0">
                <a:solidFill>
                  <a:schemeClr val="tx2"/>
                </a:solidFill>
              </a:rPr>
              <a:t>Zielrahmensetzung: </a:t>
            </a:r>
            <a:r>
              <a:rPr lang="de-DE" sz="1600" dirty="0">
                <a:solidFill>
                  <a:schemeClr val="tx2"/>
                </a:solidFill>
              </a:rPr>
              <a:t>Flexibilität und Orientierung geben und eigen-verantwortliches Handeln stärken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A1D89B5-F8CA-4BF5-B578-A0D897D55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41" y="3178646"/>
            <a:ext cx="5981700" cy="1038225"/>
          </a:xfrm>
          <a:prstGeom prst="rect">
            <a:avLst/>
          </a:prstGeom>
        </p:spPr>
      </p:pic>
      <p:pic>
        <p:nvPicPr>
          <p:cNvPr id="22" name="Grafik 21" descr="Mann mit einfarbiger Füllung">
            <a:extLst>
              <a:ext uri="{FF2B5EF4-FFF2-40B4-BE49-F238E27FC236}">
                <a16:creationId xmlns:a16="http://schemas.microsoft.com/office/drawing/2014/main" id="{49DBC898-2454-4CBA-B863-705CC7258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2693" y="2176323"/>
            <a:ext cx="1462217" cy="1462217"/>
          </a:xfrm>
          <a:prstGeom prst="rect">
            <a:avLst/>
          </a:prstGeom>
        </p:spPr>
      </p:pic>
      <p:pic>
        <p:nvPicPr>
          <p:cNvPr id="23" name="Grafik 22" descr="Verwirrte Person mit einfarbiger Füllung">
            <a:extLst>
              <a:ext uri="{FF2B5EF4-FFF2-40B4-BE49-F238E27FC236}">
                <a16:creationId xmlns:a16="http://schemas.microsoft.com/office/drawing/2014/main" id="{D469D94D-748D-42C0-A425-0F7C7DDB6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72000" y="2403256"/>
            <a:ext cx="1462217" cy="1462217"/>
          </a:xfrm>
          <a:prstGeom prst="rect">
            <a:avLst/>
          </a:prstGeom>
        </p:spPr>
      </p:pic>
      <p:pic>
        <p:nvPicPr>
          <p:cNvPr id="24" name="Grafik 23" descr="Gruppe von Frauen mit einfarbiger Füllung">
            <a:extLst>
              <a:ext uri="{FF2B5EF4-FFF2-40B4-BE49-F238E27FC236}">
                <a16:creationId xmlns:a16="http://schemas.microsoft.com/office/drawing/2014/main" id="{12557AA9-E695-4D08-BE60-59578C518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50473" y="2235542"/>
            <a:ext cx="1718619" cy="1718619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15E942F1-602F-4BED-BB38-A0A87EED7572}"/>
              </a:ext>
            </a:extLst>
          </p:cNvPr>
          <p:cNvSpPr/>
          <p:nvPr/>
        </p:nvSpPr>
        <p:spPr>
          <a:xfrm>
            <a:off x="2059459" y="3811283"/>
            <a:ext cx="3954162" cy="2118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/>
              <a:t>Zusammenarbeit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6D89566-043E-4E46-A484-C00A04917A07}"/>
              </a:ext>
            </a:extLst>
          </p:cNvPr>
          <p:cNvSpPr txBox="1"/>
          <p:nvPr/>
        </p:nvSpPr>
        <p:spPr>
          <a:xfrm>
            <a:off x="4202038" y="2510735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</p:spTree>
    <p:extLst>
      <p:ext uri="{BB962C8B-B14F-4D97-AF65-F5344CB8AC3E}">
        <p14:creationId xmlns:p14="http://schemas.microsoft.com/office/powerpoint/2010/main" val="87200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C102DF2-4D56-41ED-86CC-B488777CBD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1626" b="21626"/>
          <a:stretch/>
        </p:blipFill>
        <p:spPr>
          <a:xfrm>
            <a:off x="1164492" y="2599172"/>
            <a:ext cx="166254" cy="9351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35B7029-6991-4366-A993-5A6DC724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00" dirty="0"/>
              <a:t>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988C6FB-805F-4A85-8189-A0FEC9E9D7EF}"/>
              </a:ext>
            </a:extLst>
          </p:cNvPr>
          <p:cNvGrpSpPr/>
          <p:nvPr/>
        </p:nvGrpSpPr>
        <p:grpSpPr>
          <a:xfrm>
            <a:off x="-349861" y="1289241"/>
            <a:ext cx="5583433" cy="3307763"/>
            <a:chOff x="3961035" y="556709"/>
            <a:chExt cx="5583433" cy="3307763"/>
          </a:xfrm>
        </p:grpSpPr>
        <p:graphicFrame>
          <p:nvGraphicFramePr>
            <p:cNvPr id="8" name="Diagramm 7">
              <a:extLst>
                <a:ext uri="{FF2B5EF4-FFF2-40B4-BE49-F238E27FC236}">
                  <a16:creationId xmlns:a16="http://schemas.microsoft.com/office/drawing/2014/main" id="{537221DB-4370-4576-8CC8-B7509F437CE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81071239"/>
                </p:ext>
              </p:extLst>
            </p:nvPr>
          </p:nvGraphicFramePr>
          <p:xfrm>
            <a:off x="3961035" y="556709"/>
            <a:ext cx="5583433" cy="33077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CCC984F-22EE-4477-A0DF-474513846DC3}"/>
                </a:ext>
              </a:extLst>
            </p:cNvPr>
            <p:cNvSpPr txBox="1"/>
            <p:nvPr/>
          </p:nvSpPr>
          <p:spPr>
            <a:xfrm>
              <a:off x="6867506" y="1466530"/>
              <a:ext cx="12899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2000" b="1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Austausch</a:t>
              </a:r>
              <a:endParaRPr lang="de-DE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DEDD92B-0E5C-4DD9-B087-E0BCA013A5D3}"/>
                </a:ext>
              </a:extLst>
            </p:cNvPr>
            <p:cNvSpPr txBox="1"/>
            <p:nvPr/>
          </p:nvSpPr>
          <p:spPr>
            <a:xfrm>
              <a:off x="5655145" y="1225910"/>
              <a:ext cx="9392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de-DE" sz="1600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2000" b="1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Werte</a:t>
              </a:r>
              <a:endParaRPr lang="de-DE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5B1D675-FB57-4E32-BBA4-15947424D515}"/>
                </a:ext>
              </a:extLst>
            </p:cNvPr>
            <p:cNvSpPr txBox="1"/>
            <p:nvPr/>
          </p:nvSpPr>
          <p:spPr>
            <a:xfrm>
              <a:off x="6867506" y="2487715"/>
              <a:ext cx="1458368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2000" b="1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Feedback</a:t>
              </a:r>
              <a:r>
                <a:rPr lang="de-DE" sz="1800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de-DE" sz="1800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B454150-636C-4DBB-AEBF-61ECCE13A304}"/>
                </a:ext>
              </a:extLst>
            </p:cNvPr>
            <p:cNvSpPr txBox="1"/>
            <p:nvPr/>
          </p:nvSpPr>
          <p:spPr>
            <a:xfrm>
              <a:off x="5409138" y="2333826"/>
              <a:ext cx="1458368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2000" b="1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Ergebnis-  </a:t>
              </a:r>
              <a:br>
                <a:rPr lang="de-DE" sz="2000" b="1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2000" b="1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de-DE" sz="2000" b="1" kern="12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sicherung</a:t>
              </a:r>
              <a:r>
                <a:rPr lang="de-DE" sz="1800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de-DE" sz="1800" kern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de-DE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Grafik 12" descr="Herz mit einfarbiger Füllung">
            <a:extLst>
              <a:ext uri="{FF2B5EF4-FFF2-40B4-BE49-F238E27FC236}">
                <a16:creationId xmlns:a16="http://schemas.microsoft.com/office/drawing/2014/main" id="{70041085-B69D-4B79-AAF5-3F53E37384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827426" y="1740267"/>
            <a:ext cx="436349" cy="436349"/>
          </a:xfrm>
          <a:prstGeom prst="rect">
            <a:avLst/>
          </a:prstGeom>
        </p:spPr>
      </p:pic>
      <p:pic>
        <p:nvPicPr>
          <p:cNvPr id="14" name="Grafik 13" descr="Chat mit einfarbiger Füllung">
            <a:extLst>
              <a:ext uri="{FF2B5EF4-FFF2-40B4-BE49-F238E27FC236}">
                <a16:creationId xmlns:a16="http://schemas.microsoft.com/office/drawing/2014/main" id="{06CBDA24-4D78-4CD0-8C71-8849FBF44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633012" y="1674151"/>
            <a:ext cx="568580" cy="568580"/>
          </a:xfrm>
          <a:prstGeom prst="rect">
            <a:avLst/>
          </a:prstGeom>
        </p:spPr>
      </p:pic>
      <p:pic>
        <p:nvPicPr>
          <p:cNvPr id="15" name="Grafik 14" descr="Kommentar Like mit einfarbiger Füllung">
            <a:extLst>
              <a:ext uri="{FF2B5EF4-FFF2-40B4-BE49-F238E27FC236}">
                <a16:creationId xmlns:a16="http://schemas.microsoft.com/office/drawing/2014/main" id="{C380313F-9CFE-4FF2-A66C-1F8A83BC63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619357" y="3608195"/>
            <a:ext cx="548557" cy="548557"/>
          </a:xfrm>
          <a:prstGeom prst="rect">
            <a:avLst/>
          </a:prstGeom>
        </p:spPr>
      </p:pic>
      <p:pic>
        <p:nvPicPr>
          <p:cNvPr id="16" name="Grafik 15" descr="Prüfliste mit einfarbiger Füllung">
            <a:extLst>
              <a:ext uri="{FF2B5EF4-FFF2-40B4-BE49-F238E27FC236}">
                <a16:creationId xmlns:a16="http://schemas.microsoft.com/office/drawing/2014/main" id="{F6A52B28-BC39-46BE-B432-E110673E07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861734" y="3822644"/>
            <a:ext cx="457200" cy="4572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55F1A16-D358-4FF8-A8DE-11F53ED5FA98}"/>
              </a:ext>
            </a:extLst>
          </p:cNvPr>
          <p:cNvSpPr txBox="1"/>
          <p:nvPr/>
        </p:nvSpPr>
        <p:spPr>
          <a:xfrm>
            <a:off x="353817" y="265817"/>
            <a:ext cx="5376028" cy="4847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55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Eigenverantwortliches Handeln stärken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75FAE25-6CCE-43E8-BB1E-E6638E8A7927}"/>
              </a:ext>
            </a:extLst>
          </p:cNvPr>
          <p:cNvSpPr txBox="1"/>
          <p:nvPr/>
        </p:nvSpPr>
        <p:spPr>
          <a:xfrm>
            <a:off x="5516365" y="2181565"/>
            <a:ext cx="327210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</a:rPr>
              <a:t>Einbeziehen der Mitarbeitenden </a:t>
            </a:r>
            <a:br>
              <a:rPr lang="de-DE" sz="1800" b="1" dirty="0">
                <a:solidFill>
                  <a:schemeClr val="bg1"/>
                </a:solidFill>
              </a:rPr>
            </a:br>
            <a:r>
              <a:rPr lang="de-DE" sz="1800" b="1" dirty="0">
                <a:solidFill>
                  <a:schemeClr val="bg1"/>
                </a:solidFill>
              </a:rPr>
              <a:t>im Homeoffice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F05C20B-9806-4A78-9CC1-7EBBDA17D95B}"/>
              </a:ext>
            </a:extLst>
          </p:cNvPr>
          <p:cNvSpPr txBox="1"/>
          <p:nvPr/>
        </p:nvSpPr>
        <p:spPr>
          <a:xfrm>
            <a:off x="5707371" y="2881692"/>
            <a:ext cx="126331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Digital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first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DAE524E-427F-494A-AF08-07FC7566820E}"/>
              </a:ext>
            </a:extLst>
          </p:cNvPr>
          <p:cNvSpPr txBox="1"/>
          <p:nvPr/>
        </p:nvSpPr>
        <p:spPr>
          <a:xfrm>
            <a:off x="7035452" y="2881692"/>
            <a:ext cx="159277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de-DE" dirty="0"/>
              <a:t>Vor-Ort Buddy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07BF689-2200-4E6E-BA3A-EAC03180F83C}"/>
              </a:ext>
            </a:extLst>
          </p:cNvPr>
          <p:cNvSpPr txBox="1"/>
          <p:nvPr/>
        </p:nvSpPr>
        <p:spPr>
          <a:xfrm>
            <a:off x="5619675" y="1354369"/>
            <a:ext cx="306548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b="1" dirty="0"/>
              <a:t>Rahmenbedingungen schaffen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8F14B31-309B-46B9-BB50-54AD54915352}"/>
              </a:ext>
            </a:extLst>
          </p:cNvPr>
          <p:cNvSpPr txBox="1"/>
          <p:nvPr/>
        </p:nvSpPr>
        <p:spPr>
          <a:xfrm>
            <a:off x="5607837" y="3637978"/>
            <a:ext cx="306548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b="1" dirty="0"/>
              <a:t>Passenden Zielrahmen setzen</a:t>
            </a:r>
          </a:p>
        </p:txBody>
      </p:sp>
    </p:spTree>
    <p:extLst>
      <p:ext uri="{BB962C8B-B14F-4D97-AF65-F5344CB8AC3E}">
        <p14:creationId xmlns:p14="http://schemas.microsoft.com/office/powerpoint/2010/main" val="2965771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F4B52D08-CBE3-4EBA-8D8E-60360124E719}"/>
              </a:ext>
            </a:extLst>
          </p:cNvPr>
          <p:cNvSpPr/>
          <p:nvPr/>
        </p:nvSpPr>
        <p:spPr>
          <a:xfrm>
            <a:off x="4738007" y="1118424"/>
            <a:ext cx="4204112" cy="32473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CA2C811-CF6B-4526-B2DE-56CC06D23DC9}"/>
              </a:ext>
            </a:extLst>
          </p:cNvPr>
          <p:cNvSpPr/>
          <p:nvPr/>
        </p:nvSpPr>
        <p:spPr>
          <a:xfrm>
            <a:off x="630358" y="1135599"/>
            <a:ext cx="3991634" cy="32473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0F88A-9214-4D71-A0A9-7C64943C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8265" y="1317552"/>
            <a:ext cx="3887391" cy="270000"/>
          </a:xfrm>
        </p:spPr>
        <p:txBody>
          <a:bodyPr/>
          <a:lstStyle/>
          <a:p>
            <a:r>
              <a:rPr lang="de-DE" b="1" dirty="0"/>
              <a:t>SMART - Methode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5F9B82-E648-4E21-81D5-33CE959F2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264" y="1326587"/>
            <a:ext cx="3868340" cy="270000"/>
          </a:xfrm>
        </p:spPr>
        <p:txBody>
          <a:bodyPr/>
          <a:lstStyle/>
          <a:p>
            <a:r>
              <a:rPr lang="de-DE" b="1" dirty="0"/>
              <a:t>OKR (</a:t>
            </a:r>
            <a:r>
              <a:rPr lang="de-DE" b="1" dirty="0" err="1"/>
              <a:t>Objectives</a:t>
            </a:r>
            <a:r>
              <a:rPr lang="de-DE" b="1" dirty="0"/>
              <a:t> and Key </a:t>
            </a:r>
            <a:r>
              <a:rPr lang="de-DE" b="1" dirty="0" err="1"/>
              <a:t>Results</a:t>
            </a:r>
            <a:r>
              <a:rPr lang="de-DE" b="1" dirty="0"/>
              <a:t>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B510D94-022D-409F-BE4F-7A557AB844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Orientierung und Flexibilität schaffen durch Zielrahmensetzung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165BAC2-B226-4F4E-9B6B-78886F92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Passende Zielrahmensetzung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DC9776-4CE5-4F46-B156-2E6A0ADF41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D927F22-094C-4C38-A11C-9059ACBA53EC}"/>
              </a:ext>
            </a:extLst>
          </p:cNvPr>
          <p:cNvGrpSpPr/>
          <p:nvPr/>
        </p:nvGrpSpPr>
        <p:grpSpPr>
          <a:xfrm>
            <a:off x="630358" y="1938225"/>
            <a:ext cx="3991634" cy="2038042"/>
            <a:chOff x="476160" y="1825271"/>
            <a:chExt cx="3991634" cy="2038042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ACED1D5-E143-4E2C-9C74-3FC5A084E756}"/>
                </a:ext>
              </a:extLst>
            </p:cNvPr>
            <p:cNvSpPr/>
            <p:nvPr/>
          </p:nvSpPr>
          <p:spPr>
            <a:xfrm>
              <a:off x="3201764" y="2647666"/>
              <a:ext cx="1138894" cy="2681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600" dirty="0"/>
                <a:t>Individuum</a:t>
              </a: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9F0B069E-40A3-4DAE-A027-F2016FFA9C12}"/>
                </a:ext>
              </a:extLst>
            </p:cNvPr>
            <p:cNvGrpSpPr/>
            <p:nvPr/>
          </p:nvGrpSpPr>
          <p:grpSpPr>
            <a:xfrm>
              <a:off x="476160" y="1825271"/>
              <a:ext cx="3991634" cy="2038042"/>
              <a:chOff x="476160" y="1825271"/>
              <a:chExt cx="3991634" cy="2038042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4EF5E553-B9C6-43D8-A78A-E4574C1D3080}"/>
                  </a:ext>
                </a:extLst>
              </p:cNvPr>
              <p:cNvSpPr/>
              <p:nvPr/>
            </p:nvSpPr>
            <p:spPr>
              <a:xfrm>
                <a:off x="526804" y="2647666"/>
                <a:ext cx="1195267" cy="27900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2000" dirty="0"/>
                  <a:t>Vorstand</a:t>
                </a: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BC0CBA60-C8A3-4C7A-AC01-2AEDC9515F55}"/>
                  </a:ext>
                </a:extLst>
              </p:cNvPr>
              <p:cNvSpPr/>
              <p:nvPr/>
            </p:nvSpPr>
            <p:spPr>
              <a:xfrm>
                <a:off x="1799458" y="2647666"/>
                <a:ext cx="1329805" cy="27900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600" dirty="0"/>
                  <a:t>Management</a:t>
                </a:r>
              </a:p>
            </p:txBody>
          </p:sp>
          <p:sp>
            <p:nvSpPr>
              <p:cNvPr id="12" name="Pfeil: nach unten gekrümmt 11">
                <a:extLst>
                  <a:ext uri="{FF2B5EF4-FFF2-40B4-BE49-F238E27FC236}">
                    <a16:creationId xmlns:a16="http://schemas.microsoft.com/office/drawing/2014/main" id="{A1A029D7-BA22-4DDE-A543-E7FDA7210365}"/>
                  </a:ext>
                </a:extLst>
              </p:cNvPr>
              <p:cNvSpPr/>
              <p:nvPr/>
            </p:nvSpPr>
            <p:spPr>
              <a:xfrm flipH="1">
                <a:off x="975910" y="2187766"/>
                <a:ext cx="1446372" cy="366673"/>
              </a:xfrm>
              <a:prstGeom prst="curved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60A2632-27B2-4AFE-86DB-C12BE934CC95}"/>
                  </a:ext>
                </a:extLst>
              </p:cNvPr>
              <p:cNvSpPr txBox="1"/>
              <p:nvPr/>
            </p:nvSpPr>
            <p:spPr>
              <a:xfrm>
                <a:off x="2893443" y="1825271"/>
                <a:ext cx="1227107" cy="468293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chemeClr val="accent2"/>
                    </a:solidFill>
                  </a:rPr>
                  <a:t>Ziele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87957A-EED6-4D3C-BF30-423C41D852DA}"/>
                  </a:ext>
                </a:extLst>
              </p:cNvPr>
              <p:cNvSpPr txBox="1"/>
              <p:nvPr/>
            </p:nvSpPr>
            <p:spPr>
              <a:xfrm>
                <a:off x="1384292" y="1852374"/>
                <a:ext cx="1227107" cy="468293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chemeClr val="accent2"/>
                    </a:solidFill>
                  </a:rPr>
                  <a:t>Ziele</a:t>
                </a:r>
              </a:p>
            </p:txBody>
          </p:sp>
          <p:sp>
            <p:nvSpPr>
              <p:cNvPr id="15" name="Pfeil: nach unten gekrümmt 14">
                <a:extLst>
                  <a:ext uri="{FF2B5EF4-FFF2-40B4-BE49-F238E27FC236}">
                    <a16:creationId xmlns:a16="http://schemas.microsoft.com/office/drawing/2014/main" id="{B55FD9C8-D985-44F7-8C75-9E330EDF1E0B}"/>
                  </a:ext>
                </a:extLst>
              </p:cNvPr>
              <p:cNvSpPr/>
              <p:nvPr/>
            </p:nvSpPr>
            <p:spPr>
              <a:xfrm rot="10800000" flipH="1">
                <a:off x="995432" y="3038761"/>
                <a:ext cx="1456717" cy="368135"/>
              </a:xfrm>
              <a:prstGeom prst="curved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feil: nach unten gekrümmt 15">
                <a:extLst>
                  <a:ext uri="{FF2B5EF4-FFF2-40B4-BE49-F238E27FC236}">
                    <a16:creationId xmlns:a16="http://schemas.microsoft.com/office/drawing/2014/main" id="{4DEA64A5-B8D5-402A-A976-AE594F451066}"/>
                  </a:ext>
                </a:extLst>
              </p:cNvPr>
              <p:cNvSpPr/>
              <p:nvPr/>
            </p:nvSpPr>
            <p:spPr>
              <a:xfrm rot="10800000" flipH="1">
                <a:off x="2527454" y="3084296"/>
                <a:ext cx="1456717" cy="359547"/>
              </a:xfrm>
              <a:prstGeom prst="curved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feil: nach unten gekrümmt 16">
                <a:extLst>
                  <a:ext uri="{FF2B5EF4-FFF2-40B4-BE49-F238E27FC236}">
                    <a16:creationId xmlns:a16="http://schemas.microsoft.com/office/drawing/2014/main" id="{F2AFFD39-393A-45BB-973E-223AE0EA1C6D}"/>
                  </a:ext>
                </a:extLst>
              </p:cNvPr>
              <p:cNvSpPr/>
              <p:nvPr/>
            </p:nvSpPr>
            <p:spPr>
              <a:xfrm flipH="1">
                <a:off x="2488236" y="2195028"/>
                <a:ext cx="1446372" cy="366673"/>
              </a:xfrm>
              <a:prstGeom prst="curved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A93660D5-91A4-4938-8239-F896D0FC1299}"/>
                  </a:ext>
                </a:extLst>
              </p:cNvPr>
              <p:cNvSpPr txBox="1"/>
              <p:nvPr/>
            </p:nvSpPr>
            <p:spPr>
              <a:xfrm>
                <a:off x="2710057" y="3372283"/>
                <a:ext cx="1218409" cy="468293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chemeClr val="accent2"/>
                    </a:solidFill>
                  </a:rPr>
                  <a:t>Feedback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4821EE7-101E-48E7-A8E5-1B4D89E822C4}"/>
                  </a:ext>
                </a:extLst>
              </p:cNvPr>
              <p:cNvSpPr txBox="1"/>
              <p:nvPr/>
            </p:nvSpPr>
            <p:spPr>
              <a:xfrm>
                <a:off x="1097560" y="3395020"/>
                <a:ext cx="1218409" cy="468293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chemeClr val="accent2"/>
                    </a:solidFill>
                  </a:rPr>
                  <a:t>Feedback</a:t>
                </a:r>
              </a:p>
            </p:txBody>
          </p:sp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id="{157E9266-6E7D-45E3-BAFB-8BE2B3483382}"/>
                  </a:ext>
                </a:extLst>
              </p:cNvPr>
              <p:cNvSpPr/>
              <p:nvPr/>
            </p:nvSpPr>
            <p:spPr>
              <a:xfrm>
                <a:off x="476160" y="2571750"/>
                <a:ext cx="1314205" cy="428623"/>
              </a:xfrm>
              <a:prstGeom prst="round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000" dirty="0"/>
              </a:p>
            </p:txBody>
          </p:sp>
          <p:sp>
            <p:nvSpPr>
              <p:cNvPr id="21" name="Rechteck: abgerundete Ecken 20">
                <a:extLst>
                  <a:ext uri="{FF2B5EF4-FFF2-40B4-BE49-F238E27FC236}">
                    <a16:creationId xmlns:a16="http://schemas.microsoft.com/office/drawing/2014/main" id="{B5AFB308-6C0D-4A3F-AD20-24E76FD05068}"/>
                  </a:ext>
                </a:extLst>
              </p:cNvPr>
              <p:cNvSpPr/>
              <p:nvPr/>
            </p:nvSpPr>
            <p:spPr>
              <a:xfrm>
                <a:off x="1798145" y="2581317"/>
                <a:ext cx="1331168" cy="428623"/>
              </a:xfrm>
              <a:prstGeom prst="round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000" dirty="0"/>
              </a:p>
            </p:txBody>
          </p:sp>
          <p:sp>
            <p:nvSpPr>
              <p:cNvPr id="22" name="Rechteck: abgerundete Ecken 21">
                <a:extLst>
                  <a:ext uri="{FF2B5EF4-FFF2-40B4-BE49-F238E27FC236}">
                    <a16:creationId xmlns:a16="http://schemas.microsoft.com/office/drawing/2014/main" id="{B9B84612-C031-4711-A920-021AEB940555}"/>
                  </a:ext>
                </a:extLst>
              </p:cNvPr>
              <p:cNvSpPr/>
              <p:nvPr/>
            </p:nvSpPr>
            <p:spPr>
              <a:xfrm>
                <a:off x="3136626" y="2575823"/>
                <a:ext cx="1331168" cy="428623"/>
              </a:xfrm>
              <a:prstGeom prst="round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000" dirty="0"/>
              </a:p>
            </p:txBody>
          </p:sp>
        </p:grpSp>
      </p:grp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6A30DB7B-5443-4EE4-835D-A0E32450A640}"/>
              </a:ext>
            </a:extLst>
          </p:cNvPr>
          <p:cNvSpPr/>
          <p:nvPr/>
        </p:nvSpPr>
        <p:spPr>
          <a:xfrm>
            <a:off x="4808024" y="1801432"/>
            <a:ext cx="1884007" cy="499288"/>
          </a:xfrm>
          <a:custGeom>
            <a:avLst/>
            <a:gdLst>
              <a:gd name="connsiteX0" fmla="*/ 0 w 6390339"/>
              <a:gd name="connsiteY0" fmla="*/ 0 h 2556135"/>
              <a:gd name="connsiteX1" fmla="*/ 5112272 w 6390339"/>
              <a:gd name="connsiteY1" fmla="*/ 0 h 2556135"/>
              <a:gd name="connsiteX2" fmla="*/ 6390339 w 6390339"/>
              <a:gd name="connsiteY2" fmla="*/ 1278068 h 2556135"/>
              <a:gd name="connsiteX3" fmla="*/ 5112272 w 6390339"/>
              <a:gd name="connsiteY3" fmla="*/ 2556135 h 2556135"/>
              <a:gd name="connsiteX4" fmla="*/ 0 w 6390339"/>
              <a:gd name="connsiteY4" fmla="*/ 2556135 h 2556135"/>
              <a:gd name="connsiteX5" fmla="*/ 0 w 6390339"/>
              <a:gd name="connsiteY5" fmla="*/ 0 h 25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0339" h="2556135">
                <a:moveTo>
                  <a:pt x="0" y="0"/>
                </a:moveTo>
                <a:lnTo>
                  <a:pt x="5112272" y="0"/>
                </a:lnTo>
                <a:lnTo>
                  <a:pt x="6390339" y="1278068"/>
                </a:lnTo>
                <a:lnTo>
                  <a:pt x="5112272" y="2556135"/>
                </a:lnTo>
                <a:lnTo>
                  <a:pt x="0" y="25561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2B5196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033" tIns="130016" rIns="544284" bIns="130016" numCol="1" spcCol="1270" anchor="ctr" anchorCtr="0">
            <a:noAutofit/>
          </a:bodyPr>
          <a:lstStyle/>
          <a:p>
            <a:pPr defTabSz="21669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700" dirty="0">
                <a:solidFill>
                  <a:srgbClr val="305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dirty="0">
                <a:solidFill>
                  <a:srgbClr val="305196"/>
                </a:solidFill>
              </a:rPr>
              <a:t>pezifisch</a:t>
            </a: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89ECD20A-FBDA-41B3-AD7C-257A05A7A9ED}"/>
              </a:ext>
            </a:extLst>
          </p:cNvPr>
          <p:cNvSpPr/>
          <p:nvPr/>
        </p:nvSpPr>
        <p:spPr>
          <a:xfrm>
            <a:off x="4808024" y="2300720"/>
            <a:ext cx="1878772" cy="507313"/>
          </a:xfrm>
          <a:custGeom>
            <a:avLst/>
            <a:gdLst>
              <a:gd name="connsiteX0" fmla="*/ 0 w 6390339"/>
              <a:gd name="connsiteY0" fmla="*/ 0 h 2556135"/>
              <a:gd name="connsiteX1" fmla="*/ 5112272 w 6390339"/>
              <a:gd name="connsiteY1" fmla="*/ 0 h 2556135"/>
              <a:gd name="connsiteX2" fmla="*/ 6390339 w 6390339"/>
              <a:gd name="connsiteY2" fmla="*/ 1278068 h 2556135"/>
              <a:gd name="connsiteX3" fmla="*/ 5112272 w 6390339"/>
              <a:gd name="connsiteY3" fmla="*/ 2556135 h 2556135"/>
              <a:gd name="connsiteX4" fmla="*/ 0 w 6390339"/>
              <a:gd name="connsiteY4" fmla="*/ 2556135 h 2556135"/>
              <a:gd name="connsiteX5" fmla="*/ 0 w 6390339"/>
              <a:gd name="connsiteY5" fmla="*/ 0 h 25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0339" h="2556135">
                <a:moveTo>
                  <a:pt x="0" y="0"/>
                </a:moveTo>
                <a:lnTo>
                  <a:pt x="5112272" y="0"/>
                </a:lnTo>
                <a:lnTo>
                  <a:pt x="6390339" y="1278068"/>
                </a:lnTo>
                <a:lnTo>
                  <a:pt x="5112272" y="2556135"/>
                </a:lnTo>
                <a:lnTo>
                  <a:pt x="0" y="25561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2B5196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033" tIns="130016" rIns="544284" bIns="130016" numCol="1" spcCol="1270" anchor="ctr" anchorCtr="0">
            <a:noAutofit/>
          </a:bodyPr>
          <a:lstStyle/>
          <a:p>
            <a:pPr defTabSz="21669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700" dirty="0">
                <a:solidFill>
                  <a:srgbClr val="305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DE" dirty="0">
                <a:solidFill>
                  <a:srgbClr val="305196"/>
                </a:solidFill>
              </a:rPr>
              <a:t>essbar</a:t>
            </a:r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FE76E6CB-F500-4871-A062-4250954A6789}"/>
              </a:ext>
            </a:extLst>
          </p:cNvPr>
          <p:cNvSpPr/>
          <p:nvPr/>
        </p:nvSpPr>
        <p:spPr>
          <a:xfrm>
            <a:off x="4808024" y="2809835"/>
            <a:ext cx="1873537" cy="507313"/>
          </a:xfrm>
          <a:custGeom>
            <a:avLst/>
            <a:gdLst>
              <a:gd name="connsiteX0" fmla="*/ 0 w 6390339"/>
              <a:gd name="connsiteY0" fmla="*/ 0 h 2556135"/>
              <a:gd name="connsiteX1" fmla="*/ 5112272 w 6390339"/>
              <a:gd name="connsiteY1" fmla="*/ 0 h 2556135"/>
              <a:gd name="connsiteX2" fmla="*/ 6390339 w 6390339"/>
              <a:gd name="connsiteY2" fmla="*/ 1278068 h 2556135"/>
              <a:gd name="connsiteX3" fmla="*/ 5112272 w 6390339"/>
              <a:gd name="connsiteY3" fmla="*/ 2556135 h 2556135"/>
              <a:gd name="connsiteX4" fmla="*/ 0 w 6390339"/>
              <a:gd name="connsiteY4" fmla="*/ 2556135 h 2556135"/>
              <a:gd name="connsiteX5" fmla="*/ 0 w 6390339"/>
              <a:gd name="connsiteY5" fmla="*/ 0 h 25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0339" h="2556135">
                <a:moveTo>
                  <a:pt x="0" y="0"/>
                </a:moveTo>
                <a:lnTo>
                  <a:pt x="5112272" y="0"/>
                </a:lnTo>
                <a:lnTo>
                  <a:pt x="6390339" y="1278068"/>
                </a:lnTo>
                <a:lnTo>
                  <a:pt x="5112272" y="2556135"/>
                </a:lnTo>
                <a:lnTo>
                  <a:pt x="0" y="25561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2B5196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033" tIns="130016" rIns="544284" bIns="130016" numCol="1" spcCol="1270" anchor="ctr" anchorCtr="0">
            <a:noAutofit/>
          </a:bodyPr>
          <a:lstStyle/>
          <a:p>
            <a:pPr defTabSz="21669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700" dirty="0">
                <a:solidFill>
                  <a:srgbClr val="305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de-DE" dirty="0">
                <a:solidFill>
                  <a:srgbClr val="305196"/>
                </a:solidFill>
              </a:rPr>
              <a:t>ttraktiv</a:t>
            </a:r>
          </a:p>
        </p:txBody>
      </p:sp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8479DF19-0C13-4E2B-959A-F66C291918A4}"/>
              </a:ext>
            </a:extLst>
          </p:cNvPr>
          <p:cNvSpPr/>
          <p:nvPr/>
        </p:nvSpPr>
        <p:spPr>
          <a:xfrm>
            <a:off x="4808025" y="3324184"/>
            <a:ext cx="1878772" cy="507313"/>
          </a:xfrm>
          <a:custGeom>
            <a:avLst/>
            <a:gdLst>
              <a:gd name="connsiteX0" fmla="*/ 0 w 6390339"/>
              <a:gd name="connsiteY0" fmla="*/ 0 h 2556135"/>
              <a:gd name="connsiteX1" fmla="*/ 5112272 w 6390339"/>
              <a:gd name="connsiteY1" fmla="*/ 0 h 2556135"/>
              <a:gd name="connsiteX2" fmla="*/ 6390339 w 6390339"/>
              <a:gd name="connsiteY2" fmla="*/ 1278068 h 2556135"/>
              <a:gd name="connsiteX3" fmla="*/ 5112272 w 6390339"/>
              <a:gd name="connsiteY3" fmla="*/ 2556135 h 2556135"/>
              <a:gd name="connsiteX4" fmla="*/ 0 w 6390339"/>
              <a:gd name="connsiteY4" fmla="*/ 2556135 h 2556135"/>
              <a:gd name="connsiteX5" fmla="*/ 0 w 6390339"/>
              <a:gd name="connsiteY5" fmla="*/ 0 h 25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0339" h="2556135">
                <a:moveTo>
                  <a:pt x="0" y="0"/>
                </a:moveTo>
                <a:lnTo>
                  <a:pt x="5112272" y="0"/>
                </a:lnTo>
                <a:lnTo>
                  <a:pt x="6390339" y="1278068"/>
                </a:lnTo>
                <a:lnTo>
                  <a:pt x="5112272" y="2556135"/>
                </a:lnTo>
                <a:lnTo>
                  <a:pt x="0" y="25561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2B5196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033" tIns="130016" rIns="544284" bIns="130016" numCol="1" spcCol="1270" anchor="ctr" anchorCtr="0">
            <a:noAutofit/>
          </a:bodyPr>
          <a:lstStyle/>
          <a:p>
            <a:pPr defTabSz="21669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700" dirty="0">
                <a:solidFill>
                  <a:srgbClr val="305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de-DE" dirty="0">
                <a:solidFill>
                  <a:srgbClr val="305196"/>
                </a:solidFill>
              </a:rPr>
              <a:t>ealistisch</a:t>
            </a:r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FA396F21-5177-42A8-81FE-8A527F82C101}"/>
              </a:ext>
            </a:extLst>
          </p:cNvPr>
          <p:cNvSpPr/>
          <p:nvPr/>
        </p:nvSpPr>
        <p:spPr>
          <a:xfrm>
            <a:off x="4808024" y="3822828"/>
            <a:ext cx="1878773" cy="507313"/>
          </a:xfrm>
          <a:custGeom>
            <a:avLst/>
            <a:gdLst>
              <a:gd name="connsiteX0" fmla="*/ 0 w 6390339"/>
              <a:gd name="connsiteY0" fmla="*/ 0 h 2556135"/>
              <a:gd name="connsiteX1" fmla="*/ 5112272 w 6390339"/>
              <a:gd name="connsiteY1" fmla="*/ 0 h 2556135"/>
              <a:gd name="connsiteX2" fmla="*/ 6390339 w 6390339"/>
              <a:gd name="connsiteY2" fmla="*/ 1278068 h 2556135"/>
              <a:gd name="connsiteX3" fmla="*/ 5112272 w 6390339"/>
              <a:gd name="connsiteY3" fmla="*/ 2556135 h 2556135"/>
              <a:gd name="connsiteX4" fmla="*/ 0 w 6390339"/>
              <a:gd name="connsiteY4" fmla="*/ 2556135 h 2556135"/>
              <a:gd name="connsiteX5" fmla="*/ 0 w 6390339"/>
              <a:gd name="connsiteY5" fmla="*/ 0 h 25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0339" h="2556135">
                <a:moveTo>
                  <a:pt x="0" y="0"/>
                </a:moveTo>
                <a:lnTo>
                  <a:pt x="5112272" y="0"/>
                </a:lnTo>
                <a:lnTo>
                  <a:pt x="6390339" y="1278068"/>
                </a:lnTo>
                <a:lnTo>
                  <a:pt x="5112272" y="2556135"/>
                </a:lnTo>
                <a:lnTo>
                  <a:pt x="0" y="25561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2B5196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033" tIns="130016" rIns="544284" bIns="130016" numCol="1" spcCol="1270" anchor="ctr" anchorCtr="0">
            <a:noAutofit/>
          </a:bodyPr>
          <a:lstStyle/>
          <a:p>
            <a:pPr defTabSz="21669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700" dirty="0">
                <a:solidFill>
                  <a:srgbClr val="305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de-DE" dirty="0">
                <a:solidFill>
                  <a:srgbClr val="305196"/>
                </a:solidFill>
              </a:rPr>
              <a:t>erminiert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0DD676C-CA05-470B-93F4-3DB529FEDFE2}"/>
              </a:ext>
            </a:extLst>
          </p:cNvPr>
          <p:cNvSpPr txBox="1"/>
          <p:nvPr/>
        </p:nvSpPr>
        <p:spPr>
          <a:xfrm>
            <a:off x="6727740" y="1776147"/>
            <a:ext cx="2416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Beschreiben Sie Ihre Ziele</a:t>
            </a:r>
            <a:b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so detailliert wie möglich.</a:t>
            </a:r>
            <a:endParaRPr lang="de-DE" sz="1400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D85164E-7EF6-44E0-9DBD-1A480E447FD6}"/>
              </a:ext>
            </a:extLst>
          </p:cNvPr>
          <p:cNvSpPr txBox="1"/>
          <p:nvPr/>
        </p:nvSpPr>
        <p:spPr>
          <a:xfrm>
            <a:off x="6709679" y="2344796"/>
            <a:ext cx="2260558" cy="45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Das Ziel muss qualitativ oder quantitativ bewertbar sein. 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DE768A51-4901-4907-9637-6CBCF0FB888B}"/>
              </a:ext>
            </a:extLst>
          </p:cNvPr>
          <p:cNvSpPr txBox="1"/>
          <p:nvPr/>
        </p:nvSpPr>
        <p:spPr>
          <a:xfrm>
            <a:off x="6719107" y="2916385"/>
            <a:ext cx="2513958" cy="28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Ist das Ziel erstrebenswert? 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687C9178-583B-405C-9A97-3DFDD647A348}"/>
              </a:ext>
            </a:extLst>
          </p:cNvPr>
          <p:cNvSpPr txBox="1"/>
          <p:nvPr/>
        </p:nvSpPr>
        <p:spPr>
          <a:xfrm>
            <a:off x="6719107" y="3365799"/>
            <a:ext cx="2638499" cy="45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Kann das Ziel realisiert </a:t>
            </a:r>
            <a:b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werden? 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91BD2615-504F-4EC2-949D-048ED542FEE4}"/>
              </a:ext>
            </a:extLst>
          </p:cNvPr>
          <p:cNvSpPr txBox="1"/>
          <p:nvPr/>
        </p:nvSpPr>
        <p:spPr>
          <a:xfrm>
            <a:off x="6751122" y="3939299"/>
            <a:ext cx="4963886" cy="45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Bis wann soll das Ziel </a:t>
            </a:r>
            <a:b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2B5196"/>
                </a:solidFill>
                <a:cs typeface="Times New Roman" panose="02020603050405020304" pitchFamily="18" charset="0"/>
              </a:rPr>
              <a:t>erreicht werden? </a:t>
            </a:r>
          </a:p>
        </p:txBody>
      </p:sp>
    </p:spTree>
    <p:extLst>
      <p:ext uri="{BB962C8B-B14F-4D97-AF65-F5344CB8AC3E}">
        <p14:creationId xmlns:p14="http://schemas.microsoft.com/office/powerpoint/2010/main" val="31868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build="p"/>
      <p:bldP spid="37" grpId="0" animBg="1"/>
      <p:bldP spid="38" grpId="0" animBg="1"/>
      <p:bldP spid="39" grpId="0" animBg="1"/>
      <p:bldP spid="40" grpId="0" animBg="1"/>
      <p:bldP spid="41" grpId="0" animBg="1"/>
      <p:bldP spid="43" grpId="0"/>
      <p:bldP spid="45" grpId="0"/>
      <p:bldP spid="47" grpId="0"/>
      <p:bldP spid="49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71246-003A-4C93-963C-AB521DE3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9" y="341666"/>
            <a:ext cx="8095702" cy="432000"/>
          </a:xfrm>
        </p:spPr>
        <p:txBody>
          <a:bodyPr/>
          <a:lstStyle/>
          <a:p>
            <a:r>
              <a:rPr lang="de-DE" dirty="0"/>
              <a:t>Hybrides Arbeiten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D24C61E-D2EC-4612-B94A-2802E019755A}"/>
              </a:ext>
            </a:extLst>
          </p:cNvPr>
          <p:cNvGrpSpPr/>
          <p:nvPr/>
        </p:nvGrpSpPr>
        <p:grpSpPr>
          <a:xfrm>
            <a:off x="524149" y="773666"/>
            <a:ext cx="3088662" cy="3222253"/>
            <a:chOff x="1711639" y="779184"/>
            <a:chExt cx="3088662" cy="3222253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6E55E6B-B761-4F90-9A9A-B715254B20C3}"/>
                </a:ext>
              </a:extLst>
            </p:cNvPr>
            <p:cNvGrpSpPr/>
            <p:nvPr/>
          </p:nvGrpSpPr>
          <p:grpSpPr>
            <a:xfrm>
              <a:off x="1711639" y="1245225"/>
              <a:ext cx="3088662" cy="2732434"/>
              <a:chOff x="1711639" y="1245225"/>
              <a:chExt cx="3088662" cy="2732434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D44BE9C-8D19-4942-8D74-C724E7AC9FE8}"/>
                  </a:ext>
                </a:extLst>
              </p:cNvPr>
              <p:cNvGrpSpPr/>
              <p:nvPr/>
            </p:nvGrpSpPr>
            <p:grpSpPr>
              <a:xfrm>
                <a:off x="1711639" y="1245225"/>
                <a:ext cx="3088662" cy="2732434"/>
                <a:chOff x="1711639" y="1245225"/>
                <a:chExt cx="3088662" cy="2732434"/>
              </a:xfrm>
            </p:grpSpPr>
            <p:sp>
              <p:nvSpPr>
                <p:cNvPr id="7" name="Gleichschenkliges Dreieck 6">
                  <a:extLst>
                    <a:ext uri="{FF2B5EF4-FFF2-40B4-BE49-F238E27FC236}">
                      <a16:creationId xmlns:a16="http://schemas.microsoft.com/office/drawing/2014/main" id="{EE011B2B-34C1-47E5-84A6-E838C7C7DC87}"/>
                    </a:ext>
                  </a:extLst>
                </p:cNvPr>
                <p:cNvSpPr/>
                <p:nvPr/>
              </p:nvSpPr>
              <p:spPr>
                <a:xfrm>
                  <a:off x="1756396" y="1245225"/>
                  <a:ext cx="2950742" cy="2305538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000" dirty="0"/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71C91CC-EA9E-4ECA-816A-8B613C44965F}"/>
                    </a:ext>
                  </a:extLst>
                </p:cNvPr>
                <p:cNvSpPr txBox="1"/>
                <p:nvPr/>
              </p:nvSpPr>
              <p:spPr>
                <a:xfrm>
                  <a:off x="1711639" y="3586031"/>
                  <a:ext cx="3088662" cy="391628"/>
                </a:xfrm>
                <a:prstGeom prst="rect">
                  <a:avLst/>
                </a:prstGeom>
                <a:no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l"/>
                  <a:r>
                    <a:rPr lang="de-DE" sz="1600" b="1" i="1" dirty="0">
                      <a:solidFill>
                        <a:schemeClr val="accent2"/>
                      </a:solidFill>
                    </a:rPr>
                    <a:t>Mobile Büro - privat und öffentlich  </a:t>
                  </a:r>
                </a:p>
              </p:txBody>
            </p:sp>
          </p:grpSp>
          <p:sp>
            <p:nvSpPr>
              <p:cNvPr id="8" name="Pfeil: nach unten gekrümmt 7">
                <a:extLst>
                  <a:ext uri="{FF2B5EF4-FFF2-40B4-BE49-F238E27FC236}">
                    <a16:creationId xmlns:a16="http://schemas.microsoft.com/office/drawing/2014/main" id="{8472B3EC-00D7-4E1D-87EE-FC5E09C9B165}"/>
                  </a:ext>
                </a:extLst>
              </p:cNvPr>
              <p:cNvSpPr/>
              <p:nvPr/>
            </p:nvSpPr>
            <p:spPr>
              <a:xfrm>
                <a:off x="2768949" y="2363021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Pfeil: nach unten gekrümmt 8">
                <a:extLst>
                  <a:ext uri="{FF2B5EF4-FFF2-40B4-BE49-F238E27FC236}">
                    <a16:creationId xmlns:a16="http://schemas.microsoft.com/office/drawing/2014/main" id="{85BD2912-6849-48E4-B0FA-5076AF93C070}"/>
                  </a:ext>
                </a:extLst>
              </p:cNvPr>
              <p:cNvSpPr/>
              <p:nvPr/>
            </p:nvSpPr>
            <p:spPr>
              <a:xfrm rot="10800000">
                <a:off x="2735329" y="2724843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96371CD-8E79-4639-950D-C224B6E804DF}"/>
                  </a:ext>
                </a:extLst>
              </p:cNvPr>
              <p:cNvSpPr txBox="1"/>
              <p:nvPr/>
            </p:nvSpPr>
            <p:spPr>
              <a:xfrm>
                <a:off x="2395638" y="3125524"/>
                <a:ext cx="1742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i="1" dirty="0">
                    <a:solidFill>
                      <a:schemeClr val="accent2"/>
                    </a:solidFill>
                  </a:rPr>
                  <a:t>Hybrides Arbeiten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044D4EF-5FD9-4E4A-8234-58688B1027BD}"/>
                </a:ext>
              </a:extLst>
            </p:cNvPr>
            <p:cNvGrpSpPr/>
            <p:nvPr/>
          </p:nvGrpSpPr>
          <p:grpSpPr>
            <a:xfrm>
              <a:off x="2085883" y="779184"/>
              <a:ext cx="2446301" cy="3222253"/>
              <a:chOff x="2085883" y="779184"/>
              <a:chExt cx="2446301" cy="3222253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2AE6030-EE2A-43B4-B523-4F057FE9524B}"/>
                  </a:ext>
                </a:extLst>
              </p:cNvPr>
              <p:cNvSpPr txBox="1"/>
              <p:nvPr/>
            </p:nvSpPr>
            <p:spPr>
              <a:xfrm rot="18146709">
                <a:off x="806326" y="2058741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am Unternehmensstandort 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8C19711-DFAC-4505-B09F-E5A154AF40CF}"/>
                  </a:ext>
                </a:extLst>
              </p:cNvPr>
              <p:cNvSpPr txBox="1"/>
              <p:nvPr/>
            </p:nvSpPr>
            <p:spPr>
              <a:xfrm rot="3491612">
                <a:off x="2860999" y="2330252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Zuhause – privat  </a:t>
                </a:r>
              </a:p>
            </p:txBody>
          </p:sp>
        </p:grpSp>
      </p:grpSp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B637BD7B-1FC4-453D-A065-D497A0829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186420"/>
              </p:ext>
            </p:extLst>
          </p:nvPr>
        </p:nvGraphicFramePr>
        <p:xfrm>
          <a:off x="4795934" y="1872038"/>
          <a:ext cx="3251885" cy="2530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feld 23">
            <a:extLst>
              <a:ext uri="{FF2B5EF4-FFF2-40B4-BE49-F238E27FC236}">
                <a16:creationId xmlns:a16="http://schemas.microsoft.com/office/drawing/2014/main" id="{2491F446-5315-400F-98EC-71D28E96ED79}"/>
              </a:ext>
            </a:extLst>
          </p:cNvPr>
          <p:cNvSpPr txBox="1"/>
          <p:nvPr/>
        </p:nvSpPr>
        <p:spPr>
          <a:xfrm>
            <a:off x="4572000" y="1301367"/>
            <a:ext cx="3910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de-DE" b="1" dirty="0"/>
              <a:t>Rückgang</a:t>
            </a:r>
            <a:r>
              <a:rPr lang="de-DE" b="1" baseline="0" dirty="0"/>
              <a:t> Erwerbspersonenzahl </a:t>
            </a:r>
            <a:br>
              <a:rPr lang="de-DE" b="1" baseline="0" dirty="0"/>
            </a:br>
            <a:r>
              <a:rPr lang="de-DE" b="0" baseline="0" dirty="0"/>
              <a:t>(Personen zw. 20-66 Jahren in Tsd.)</a:t>
            </a:r>
            <a:endParaRPr lang="de-DE" b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A4B480-237A-48C6-A9E6-904EE8402609}"/>
              </a:ext>
            </a:extLst>
          </p:cNvPr>
          <p:cNvSpPr txBox="1"/>
          <p:nvPr/>
        </p:nvSpPr>
        <p:spPr>
          <a:xfrm>
            <a:off x="4246779" y="74111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Fachkräftesicherung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E5F15C8-8576-4C2E-B6E9-F665968FE3A6}"/>
              </a:ext>
            </a:extLst>
          </p:cNvPr>
          <p:cNvSpPr txBox="1"/>
          <p:nvPr/>
        </p:nvSpPr>
        <p:spPr>
          <a:xfrm>
            <a:off x="519456" y="4486185"/>
            <a:ext cx="56324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u="sng" dirty="0"/>
              <a:t>Quelle: Statistische Bundesamt </a:t>
            </a:r>
            <a:endParaRPr lang="de-DE" sz="2400" u="sng" dirty="0"/>
          </a:p>
        </p:txBody>
      </p:sp>
    </p:spTree>
    <p:extLst>
      <p:ext uri="{BB962C8B-B14F-4D97-AF65-F5344CB8AC3E}">
        <p14:creationId xmlns:p14="http://schemas.microsoft.com/office/powerpoint/2010/main" val="2188028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eere Büroeinrichtung mit einem Konferenztisch">
            <a:extLst>
              <a:ext uri="{FF2B5EF4-FFF2-40B4-BE49-F238E27FC236}">
                <a16:creationId xmlns:a16="http://schemas.microsoft.com/office/drawing/2014/main" id="{200778CB-3911-46AB-BEAA-BFBA4F95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4664"/>
            <a:ext cx="9144000" cy="51409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24C67C-BE07-4708-87BA-5664BA13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1" y="968151"/>
            <a:ext cx="8095702" cy="432000"/>
          </a:xfrm>
        </p:spPr>
        <p:txBody>
          <a:bodyPr/>
          <a:lstStyle/>
          <a:p>
            <a:r>
              <a:rPr lang="de-DE" dirty="0"/>
              <a:t>Orientierung im Homeoffice geben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8D8A-FBBE-4228-9851-CBB0A532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21" y="1346906"/>
            <a:ext cx="8095702" cy="270000"/>
          </a:xfrm>
        </p:spPr>
        <p:txBody>
          <a:bodyPr/>
          <a:lstStyle/>
          <a:p>
            <a:r>
              <a:rPr lang="de-DE" sz="1600" dirty="0"/>
              <a:t>Weitere Möglichkeiten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4A6A1C1-B3C3-49B5-8192-EF01E1DE7455}"/>
              </a:ext>
            </a:extLst>
          </p:cNvPr>
          <p:cNvSpPr txBox="1"/>
          <p:nvPr/>
        </p:nvSpPr>
        <p:spPr>
          <a:xfrm>
            <a:off x="1032386" y="2053682"/>
            <a:ext cx="4451573" cy="27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1600" b="1" dirty="0"/>
              <a:t>Festlegen und Kommunizieren eines Leitbildes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05509D4-7BDE-46B3-BB6F-217F9B344C40}"/>
              </a:ext>
            </a:extLst>
          </p:cNvPr>
          <p:cNvSpPr txBox="1"/>
          <p:nvPr/>
        </p:nvSpPr>
        <p:spPr>
          <a:xfrm>
            <a:off x="1032385" y="2490458"/>
            <a:ext cx="4451573" cy="27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1600" dirty="0"/>
              <a:t>Identifikation wichtiger Kunden und Kundinnen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24A7709-509B-4B6F-844E-F56F049608CC}"/>
              </a:ext>
            </a:extLst>
          </p:cNvPr>
          <p:cNvSpPr txBox="1"/>
          <p:nvPr/>
        </p:nvSpPr>
        <p:spPr>
          <a:xfrm>
            <a:off x="1032384" y="2905698"/>
            <a:ext cx="4451573" cy="27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Festlegung fachliche Standards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27F7099-E96D-4F1F-BFBE-FA8CC7AE26A9}"/>
              </a:ext>
            </a:extLst>
          </p:cNvPr>
          <p:cNvSpPr txBox="1"/>
          <p:nvPr/>
        </p:nvSpPr>
        <p:spPr>
          <a:xfrm>
            <a:off x="1032383" y="3320938"/>
            <a:ext cx="4451573" cy="27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Festlegung wichtiger Benchmarks</a:t>
            </a:r>
          </a:p>
        </p:txBody>
      </p:sp>
    </p:spTree>
    <p:extLst>
      <p:ext uri="{BB962C8B-B14F-4D97-AF65-F5344CB8AC3E}">
        <p14:creationId xmlns:p14="http://schemas.microsoft.com/office/powerpoint/2010/main" val="1760710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A463930-0540-491D-94DF-B587D3742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6" y="1409697"/>
            <a:ext cx="7480046" cy="324741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428F3DC-BBEF-4E80-AC0F-5978DE99C790}"/>
              </a:ext>
            </a:extLst>
          </p:cNvPr>
          <p:cNvSpPr txBox="1"/>
          <p:nvPr/>
        </p:nvSpPr>
        <p:spPr>
          <a:xfrm>
            <a:off x="4888250" y="4163152"/>
            <a:ext cx="3904632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kern="0" dirty="0">
                <a:solidFill>
                  <a:srgbClr val="414141"/>
                </a:solidFill>
                <a:cs typeface="Arial"/>
                <a:sym typeface="Arial"/>
              </a:rPr>
              <a:t>Anmeldung über unsere Website</a:t>
            </a:r>
            <a:r>
              <a:rPr lang="de-DE" sz="1600" b="1" kern="0" dirty="0">
                <a:solidFill>
                  <a:srgbClr val="414141"/>
                </a:solidFill>
                <a:cs typeface="Arial"/>
                <a:sym typeface="Arial"/>
              </a:rPr>
              <a:t>: </a:t>
            </a:r>
            <a:r>
              <a:rPr lang="de-DE" sz="1600" b="1" u="sng" kern="0" dirty="0">
                <a:solidFill>
                  <a:srgbClr val="414141"/>
                </a:solidFill>
                <a:cs typeface="Arial"/>
                <a:sym typeface="Arial"/>
              </a:rPr>
              <a:t>www.kofa.de/service/newsletter</a:t>
            </a:r>
            <a:endParaRPr lang="de-DE" sz="1600" b="1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75A003-C884-4DB6-B3B6-49F63463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Online-Expertenworkshop | Evangelische Akademie Loccum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0B4DDE-C860-41A1-9BBC-F8777BDB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2ECC-2B4E-48AC-9D41-4B0A18BE12B8}" type="slidenum">
              <a:rPr lang="de-DE" smtClean="0"/>
              <a:t>30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1CA6FF-549C-4564-8E09-03DB12A61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178" y="850360"/>
            <a:ext cx="8100000" cy="540000"/>
          </a:xfrm>
        </p:spPr>
        <p:txBody>
          <a:bodyPr/>
          <a:lstStyle/>
          <a:p>
            <a:r>
              <a:rPr lang="de-DE" dirty="0"/>
              <a:t>Unser Ziel ist es, relevante Informationen für </a:t>
            </a:r>
            <a:r>
              <a:rPr lang="de-DE" b="1" dirty="0"/>
              <a:t>gute Personalarbeit in KMU</a:t>
            </a:r>
            <a:r>
              <a:rPr lang="de-DE" dirty="0"/>
              <a:t> bereitzustellen – kostenlos, praxisnah und mit leichtem Zugang.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D58BA50-D2A4-478A-8D1C-636CF912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78" y="443668"/>
            <a:ext cx="8100000" cy="432000"/>
          </a:xfrm>
        </p:spPr>
        <p:txBody>
          <a:bodyPr/>
          <a:lstStyle/>
          <a:p>
            <a:r>
              <a:rPr lang="de-DE" dirty="0"/>
              <a:t>Kompetenzzentrum Fachkräftesicherung: KOFA 	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2AA6D2-8A85-47E4-90D9-91C28DD7E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4260">
            <a:off x="7214792" y="1645134"/>
            <a:ext cx="1726431" cy="1736738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1904096-1CE3-4DAC-BB74-4DB801C35A05}"/>
              </a:ext>
            </a:extLst>
          </p:cNvPr>
          <p:cNvSpPr txBox="1">
            <a:spLocks/>
          </p:cNvSpPr>
          <p:nvPr/>
        </p:nvSpPr>
        <p:spPr>
          <a:xfrm>
            <a:off x="1731533" y="4209318"/>
            <a:ext cx="411321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33347" indent="-133347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66693" indent="-133347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05994" indent="-139301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539341" indent="-133347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b="1" dirty="0"/>
              <a:t>Newsletter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803358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AFAEB29-0ACE-4B49-8543-93D0A408D3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Kofa.de         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42F232-0AFF-4C13-8290-91EFF6F58B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04" y="3995333"/>
            <a:ext cx="3604459" cy="189000"/>
          </a:xfrm>
        </p:spPr>
        <p:txBody>
          <a:bodyPr/>
          <a:lstStyle/>
          <a:p>
            <a:r>
              <a:rPr lang="de-DE" dirty="0"/>
              <a:t>Judith.lehr@iw.koeln.de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8C85DD-1140-4A05-8079-31D698B713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0221 4981-855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57F5F5-5D4A-454F-9BE2-A1ECDE90C3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004" y="3274302"/>
            <a:ext cx="3604459" cy="476288"/>
          </a:xfrm>
        </p:spPr>
        <p:txBody>
          <a:bodyPr/>
          <a:lstStyle/>
          <a:p>
            <a:r>
              <a:rPr lang="de-DE" sz="2800" dirty="0"/>
              <a:t>Judith Lehr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DED4D17-9DF4-4F95-9291-7317F94B3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Kontaktieren Sie mich gerne: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B23EEB9-D84E-41E7-8B59-37D103C16155}"/>
              </a:ext>
            </a:extLst>
          </p:cNvPr>
          <p:cNvSpPr txBox="1">
            <a:spLocks/>
          </p:cNvSpPr>
          <p:nvPr/>
        </p:nvSpPr>
        <p:spPr>
          <a:xfrm>
            <a:off x="391694" y="424570"/>
            <a:ext cx="7154333" cy="33239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Schön, dass Sie dabei waren!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79A7473-9B2D-4E59-AEBD-3F00FE0F3ADA}"/>
              </a:ext>
            </a:extLst>
          </p:cNvPr>
          <p:cNvSpPr txBox="1">
            <a:spLocks/>
          </p:cNvSpPr>
          <p:nvPr/>
        </p:nvSpPr>
        <p:spPr>
          <a:xfrm>
            <a:off x="391694" y="799515"/>
            <a:ext cx="7154332" cy="20774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Calibri" panose="020F0502020204030204" pitchFamily="34" charset="0"/>
              <a:buChar char="​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Font typeface="Calibri" panose="020F0502020204030204" pitchFamily="34" charset="0"/>
              <a:buChar char="​"/>
              <a:defRPr sz="16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89000" indent="-189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Char char="›"/>
              <a:defRPr sz="16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78000" indent="-189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Char char="›"/>
              <a:defRPr sz="16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Font typeface="Calibri" panose="020F0502020204030204" pitchFamily="34" charset="0"/>
              <a:buChar char="​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400" dirty="0"/>
              <a:t>Wir freuen uns auf den weiteren Austausch.</a:t>
            </a:r>
          </a:p>
          <a:p>
            <a:endParaRPr lang="de-DE" sz="2100" dirty="0"/>
          </a:p>
        </p:txBody>
      </p:sp>
    </p:spTree>
    <p:extLst>
      <p:ext uri="{BB962C8B-B14F-4D97-AF65-F5344CB8AC3E}">
        <p14:creationId xmlns:p14="http://schemas.microsoft.com/office/powerpoint/2010/main" val="253863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A49D4D6D-202E-4726-8A0B-9517CB1FFFD8}"/>
              </a:ext>
            </a:extLst>
          </p:cNvPr>
          <p:cNvSpPr txBox="1"/>
          <p:nvPr/>
        </p:nvSpPr>
        <p:spPr>
          <a:xfrm>
            <a:off x="4246779" y="1562977"/>
            <a:ext cx="4188094" cy="180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B71246-003A-4C93-963C-AB521DE3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9" y="341666"/>
            <a:ext cx="8095702" cy="432000"/>
          </a:xfrm>
        </p:spPr>
        <p:txBody>
          <a:bodyPr/>
          <a:lstStyle/>
          <a:p>
            <a:r>
              <a:rPr lang="de-DE" dirty="0"/>
              <a:t>Hybrides Arbeiten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D24C61E-D2EC-4612-B94A-2802E019755A}"/>
              </a:ext>
            </a:extLst>
          </p:cNvPr>
          <p:cNvGrpSpPr/>
          <p:nvPr/>
        </p:nvGrpSpPr>
        <p:grpSpPr>
          <a:xfrm>
            <a:off x="524149" y="773666"/>
            <a:ext cx="3088662" cy="3222253"/>
            <a:chOff x="1711639" y="779184"/>
            <a:chExt cx="3088662" cy="3222253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6E55E6B-B761-4F90-9A9A-B715254B20C3}"/>
                </a:ext>
              </a:extLst>
            </p:cNvPr>
            <p:cNvGrpSpPr/>
            <p:nvPr/>
          </p:nvGrpSpPr>
          <p:grpSpPr>
            <a:xfrm>
              <a:off x="1711639" y="1245225"/>
              <a:ext cx="3088662" cy="2732434"/>
              <a:chOff x="1711639" y="1245225"/>
              <a:chExt cx="3088662" cy="2732434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D44BE9C-8D19-4942-8D74-C724E7AC9FE8}"/>
                  </a:ext>
                </a:extLst>
              </p:cNvPr>
              <p:cNvGrpSpPr/>
              <p:nvPr/>
            </p:nvGrpSpPr>
            <p:grpSpPr>
              <a:xfrm>
                <a:off x="1711639" y="1245225"/>
                <a:ext cx="3088662" cy="2732434"/>
                <a:chOff x="1711639" y="1245225"/>
                <a:chExt cx="3088662" cy="2732434"/>
              </a:xfrm>
            </p:grpSpPr>
            <p:sp>
              <p:nvSpPr>
                <p:cNvPr id="7" name="Gleichschenkliges Dreieck 6">
                  <a:extLst>
                    <a:ext uri="{FF2B5EF4-FFF2-40B4-BE49-F238E27FC236}">
                      <a16:creationId xmlns:a16="http://schemas.microsoft.com/office/drawing/2014/main" id="{EE011B2B-34C1-47E5-84A6-E838C7C7DC87}"/>
                    </a:ext>
                  </a:extLst>
                </p:cNvPr>
                <p:cNvSpPr/>
                <p:nvPr/>
              </p:nvSpPr>
              <p:spPr>
                <a:xfrm>
                  <a:off x="1756396" y="1245225"/>
                  <a:ext cx="2950742" cy="2305538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000" dirty="0"/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71C91CC-EA9E-4ECA-816A-8B613C44965F}"/>
                    </a:ext>
                  </a:extLst>
                </p:cNvPr>
                <p:cNvSpPr txBox="1"/>
                <p:nvPr/>
              </p:nvSpPr>
              <p:spPr>
                <a:xfrm>
                  <a:off x="1711639" y="3586031"/>
                  <a:ext cx="3088662" cy="391628"/>
                </a:xfrm>
                <a:prstGeom prst="rect">
                  <a:avLst/>
                </a:prstGeom>
                <a:no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l"/>
                  <a:r>
                    <a:rPr lang="de-DE" sz="1600" b="1" i="1" dirty="0">
                      <a:solidFill>
                        <a:schemeClr val="accent2"/>
                      </a:solidFill>
                    </a:rPr>
                    <a:t>Mobile Büro - privat und öffentlich  </a:t>
                  </a:r>
                </a:p>
              </p:txBody>
            </p:sp>
          </p:grpSp>
          <p:sp>
            <p:nvSpPr>
              <p:cNvPr id="8" name="Pfeil: nach unten gekrümmt 7">
                <a:extLst>
                  <a:ext uri="{FF2B5EF4-FFF2-40B4-BE49-F238E27FC236}">
                    <a16:creationId xmlns:a16="http://schemas.microsoft.com/office/drawing/2014/main" id="{8472B3EC-00D7-4E1D-87EE-FC5E09C9B165}"/>
                  </a:ext>
                </a:extLst>
              </p:cNvPr>
              <p:cNvSpPr/>
              <p:nvPr/>
            </p:nvSpPr>
            <p:spPr>
              <a:xfrm>
                <a:off x="2768949" y="2363021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Pfeil: nach unten gekrümmt 8">
                <a:extLst>
                  <a:ext uri="{FF2B5EF4-FFF2-40B4-BE49-F238E27FC236}">
                    <a16:creationId xmlns:a16="http://schemas.microsoft.com/office/drawing/2014/main" id="{85BD2912-6849-48E4-B0FA-5076AF93C070}"/>
                  </a:ext>
                </a:extLst>
              </p:cNvPr>
              <p:cNvSpPr/>
              <p:nvPr/>
            </p:nvSpPr>
            <p:spPr>
              <a:xfrm rot="10800000">
                <a:off x="2735329" y="2724843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96371CD-8E79-4639-950D-C224B6E804DF}"/>
                  </a:ext>
                </a:extLst>
              </p:cNvPr>
              <p:cNvSpPr txBox="1"/>
              <p:nvPr/>
            </p:nvSpPr>
            <p:spPr>
              <a:xfrm>
                <a:off x="2395638" y="3125524"/>
                <a:ext cx="1742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i="1" dirty="0">
                    <a:solidFill>
                      <a:schemeClr val="accent2"/>
                    </a:solidFill>
                  </a:rPr>
                  <a:t>Hybrides Arbeiten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044D4EF-5FD9-4E4A-8234-58688B1027BD}"/>
                </a:ext>
              </a:extLst>
            </p:cNvPr>
            <p:cNvGrpSpPr/>
            <p:nvPr/>
          </p:nvGrpSpPr>
          <p:grpSpPr>
            <a:xfrm>
              <a:off x="2085883" y="779184"/>
              <a:ext cx="2446301" cy="3222253"/>
              <a:chOff x="2085883" y="779184"/>
              <a:chExt cx="2446301" cy="3222253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2AE6030-EE2A-43B4-B523-4F057FE9524B}"/>
                  </a:ext>
                </a:extLst>
              </p:cNvPr>
              <p:cNvSpPr txBox="1"/>
              <p:nvPr/>
            </p:nvSpPr>
            <p:spPr>
              <a:xfrm rot="18146709">
                <a:off x="806326" y="2058741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am Unternehmensstandort 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8C19711-DFAC-4505-B09F-E5A154AF40CF}"/>
                  </a:ext>
                </a:extLst>
              </p:cNvPr>
              <p:cNvSpPr txBox="1"/>
              <p:nvPr/>
            </p:nvSpPr>
            <p:spPr>
              <a:xfrm rot="3491612">
                <a:off x="2860999" y="2330252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Zuhause – privat  </a:t>
                </a:r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4A4B480-237A-48C6-A9E6-904EE8402609}"/>
              </a:ext>
            </a:extLst>
          </p:cNvPr>
          <p:cNvSpPr txBox="1"/>
          <p:nvPr/>
        </p:nvSpPr>
        <p:spPr>
          <a:xfrm>
            <a:off x="4246779" y="74111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Fachkräftesicherung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5EB3C6-8488-4242-9431-74240BB0245F}"/>
              </a:ext>
            </a:extLst>
          </p:cNvPr>
          <p:cNvSpPr txBox="1"/>
          <p:nvPr/>
        </p:nvSpPr>
        <p:spPr>
          <a:xfrm>
            <a:off x="4246779" y="123103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Arbeitgeberattraktivität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AC97100-F87A-4B7C-A6E1-D3B288226004}"/>
              </a:ext>
            </a:extLst>
          </p:cNvPr>
          <p:cNvSpPr txBox="1"/>
          <p:nvPr/>
        </p:nvSpPr>
        <p:spPr>
          <a:xfrm>
            <a:off x="6131065" y="1919677"/>
            <a:ext cx="1886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chemeClr val="lt1"/>
                </a:solidFill>
              </a:rPr>
              <a:t>Erwartungen: </a:t>
            </a:r>
          </a:p>
          <a:p>
            <a:pPr algn="ctr"/>
            <a:r>
              <a:rPr lang="de-DE" sz="1200" dirty="0">
                <a:solidFill>
                  <a:schemeClr val="lt1"/>
                </a:solidFill>
              </a:rPr>
              <a:t>88% der HO-Neulinge und 93% der Beschäftigten mit HO-Erfahrungen wollen weiterhin hybrid arbeiten </a:t>
            </a:r>
            <a:r>
              <a:rPr lang="de-DE" sz="1000" dirty="0">
                <a:solidFill>
                  <a:schemeClr val="lt1"/>
                </a:solidFill>
              </a:rPr>
              <a:t/>
            </a:r>
            <a:br>
              <a:rPr lang="de-DE" sz="1000" dirty="0">
                <a:solidFill>
                  <a:schemeClr val="lt1"/>
                </a:solidFill>
              </a:rPr>
            </a:br>
            <a:r>
              <a:rPr lang="de-DE" sz="800" dirty="0">
                <a:solidFill>
                  <a:schemeClr val="bg1">
                    <a:lumMod val="95000"/>
                  </a:schemeClr>
                </a:solidFill>
              </a:rPr>
              <a:t>Kurzexpertise für das Bundesministerium für Arbeit und Soziales (BMAS)</a:t>
            </a:r>
            <a:endParaRPr lang="de-DE" sz="10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" name="Grafik 19" descr="Frau neben den Tür">
            <a:extLst>
              <a:ext uri="{FF2B5EF4-FFF2-40B4-BE49-F238E27FC236}">
                <a16:creationId xmlns:a16="http://schemas.microsoft.com/office/drawing/2014/main" id="{58212F23-A298-43EB-A345-CD7D07A0A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3" r="19718"/>
          <a:stretch/>
        </p:blipFill>
        <p:spPr>
          <a:xfrm>
            <a:off x="4572000" y="1853171"/>
            <a:ext cx="1142188" cy="1397055"/>
          </a:xfrm>
          <a:prstGeom prst="rect">
            <a:avLst/>
          </a:prstGeom>
        </p:spPr>
      </p:pic>
      <p:sp>
        <p:nvSpPr>
          <p:cNvPr id="4" name="Pfeil: nach oben gekrümmt 3">
            <a:extLst>
              <a:ext uri="{FF2B5EF4-FFF2-40B4-BE49-F238E27FC236}">
                <a16:creationId xmlns:a16="http://schemas.microsoft.com/office/drawing/2014/main" id="{D5BC7757-FCC4-47AE-A533-35C38824A0F4}"/>
              </a:ext>
            </a:extLst>
          </p:cNvPr>
          <p:cNvSpPr/>
          <p:nvPr/>
        </p:nvSpPr>
        <p:spPr>
          <a:xfrm rot="16200000">
            <a:off x="8017501" y="1456504"/>
            <a:ext cx="1458593" cy="343405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71246-003A-4C93-963C-AB521DE3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9" y="341666"/>
            <a:ext cx="8095702" cy="432000"/>
          </a:xfrm>
        </p:spPr>
        <p:txBody>
          <a:bodyPr/>
          <a:lstStyle/>
          <a:p>
            <a:r>
              <a:rPr lang="de-DE" dirty="0"/>
              <a:t>Hybrides Arbeiten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D24C61E-D2EC-4612-B94A-2802E019755A}"/>
              </a:ext>
            </a:extLst>
          </p:cNvPr>
          <p:cNvGrpSpPr/>
          <p:nvPr/>
        </p:nvGrpSpPr>
        <p:grpSpPr>
          <a:xfrm>
            <a:off x="524149" y="773666"/>
            <a:ext cx="3088662" cy="3222253"/>
            <a:chOff x="1711639" y="779184"/>
            <a:chExt cx="3088662" cy="3222253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6E55E6B-B761-4F90-9A9A-B715254B20C3}"/>
                </a:ext>
              </a:extLst>
            </p:cNvPr>
            <p:cNvGrpSpPr/>
            <p:nvPr/>
          </p:nvGrpSpPr>
          <p:grpSpPr>
            <a:xfrm>
              <a:off x="1711639" y="1245225"/>
              <a:ext cx="3088662" cy="2732434"/>
              <a:chOff x="1711639" y="1245225"/>
              <a:chExt cx="3088662" cy="2732434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D44BE9C-8D19-4942-8D74-C724E7AC9FE8}"/>
                  </a:ext>
                </a:extLst>
              </p:cNvPr>
              <p:cNvGrpSpPr/>
              <p:nvPr/>
            </p:nvGrpSpPr>
            <p:grpSpPr>
              <a:xfrm>
                <a:off x="1711639" y="1245225"/>
                <a:ext cx="3088662" cy="2732434"/>
                <a:chOff x="1711639" y="1245225"/>
                <a:chExt cx="3088662" cy="2732434"/>
              </a:xfrm>
            </p:grpSpPr>
            <p:sp>
              <p:nvSpPr>
                <p:cNvPr id="7" name="Gleichschenkliges Dreieck 6">
                  <a:extLst>
                    <a:ext uri="{FF2B5EF4-FFF2-40B4-BE49-F238E27FC236}">
                      <a16:creationId xmlns:a16="http://schemas.microsoft.com/office/drawing/2014/main" id="{EE011B2B-34C1-47E5-84A6-E838C7C7DC87}"/>
                    </a:ext>
                  </a:extLst>
                </p:cNvPr>
                <p:cNvSpPr/>
                <p:nvPr/>
              </p:nvSpPr>
              <p:spPr>
                <a:xfrm>
                  <a:off x="1756396" y="1245225"/>
                  <a:ext cx="2950742" cy="2305538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000" dirty="0"/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71C91CC-EA9E-4ECA-816A-8B613C44965F}"/>
                    </a:ext>
                  </a:extLst>
                </p:cNvPr>
                <p:cNvSpPr txBox="1"/>
                <p:nvPr/>
              </p:nvSpPr>
              <p:spPr>
                <a:xfrm>
                  <a:off x="1711639" y="3586031"/>
                  <a:ext cx="3088662" cy="391628"/>
                </a:xfrm>
                <a:prstGeom prst="rect">
                  <a:avLst/>
                </a:prstGeom>
                <a:no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l"/>
                  <a:r>
                    <a:rPr lang="de-DE" sz="1600" b="1" i="1" dirty="0">
                      <a:solidFill>
                        <a:schemeClr val="accent2"/>
                      </a:solidFill>
                    </a:rPr>
                    <a:t>Mobile Büro - privat und öffentlich  </a:t>
                  </a:r>
                </a:p>
              </p:txBody>
            </p:sp>
          </p:grpSp>
          <p:sp>
            <p:nvSpPr>
              <p:cNvPr id="8" name="Pfeil: nach unten gekrümmt 7">
                <a:extLst>
                  <a:ext uri="{FF2B5EF4-FFF2-40B4-BE49-F238E27FC236}">
                    <a16:creationId xmlns:a16="http://schemas.microsoft.com/office/drawing/2014/main" id="{8472B3EC-00D7-4E1D-87EE-FC5E09C9B165}"/>
                  </a:ext>
                </a:extLst>
              </p:cNvPr>
              <p:cNvSpPr/>
              <p:nvPr/>
            </p:nvSpPr>
            <p:spPr>
              <a:xfrm>
                <a:off x="2768949" y="2363021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Pfeil: nach unten gekrümmt 8">
                <a:extLst>
                  <a:ext uri="{FF2B5EF4-FFF2-40B4-BE49-F238E27FC236}">
                    <a16:creationId xmlns:a16="http://schemas.microsoft.com/office/drawing/2014/main" id="{85BD2912-6849-48E4-B0FA-5076AF93C070}"/>
                  </a:ext>
                </a:extLst>
              </p:cNvPr>
              <p:cNvSpPr/>
              <p:nvPr/>
            </p:nvSpPr>
            <p:spPr>
              <a:xfrm rot="10800000">
                <a:off x="2735329" y="2724843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96371CD-8E79-4639-950D-C224B6E804DF}"/>
                  </a:ext>
                </a:extLst>
              </p:cNvPr>
              <p:cNvSpPr txBox="1"/>
              <p:nvPr/>
            </p:nvSpPr>
            <p:spPr>
              <a:xfrm>
                <a:off x="2395638" y="3125524"/>
                <a:ext cx="1742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i="1" dirty="0">
                    <a:solidFill>
                      <a:schemeClr val="accent2"/>
                    </a:solidFill>
                  </a:rPr>
                  <a:t>Hybrides Arbeiten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044D4EF-5FD9-4E4A-8234-58688B1027BD}"/>
                </a:ext>
              </a:extLst>
            </p:cNvPr>
            <p:cNvGrpSpPr/>
            <p:nvPr/>
          </p:nvGrpSpPr>
          <p:grpSpPr>
            <a:xfrm>
              <a:off x="2085883" y="779184"/>
              <a:ext cx="2446301" cy="3222253"/>
              <a:chOff x="2085883" y="779184"/>
              <a:chExt cx="2446301" cy="3222253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2AE6030-EE2A-43B4-B523-4F057FE9524B}"/>
                  </a:ext>
                </a:extLst>
              </p:cNvPr>
              <p:cNvSpPr txBox="1"/>
              <p:nvPr/>
            </p:nvSpPr>
            <p:spPr>
              <a:xfrm rot="18146709">
                <a:off x="806326" y="2058741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am Unternehmensstandort 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8C19711-DFAC-4505-B09F-E5A154AF40CF}"/>
                  </a:ext>
                </a:extLst>
              </p:cNvPr>
              <p:cNvSpPr txBox="1"/>
              <p:nvPr/>
            </p:nvSpPr>
            <p:spPr>
              <a:xfrm rot="3491612">
                <a:off x="2860999" y="2330252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Zuhause – privat  </a:t>
                </a:r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4A4B480-237A-48C6-A9E6-904EE8402609}"/>
              </a:ext>
            </a:extLst>
          </p:cNvPr>
          <p:cNvSpPr txBox="1"/>
          <p:nvPr/>
        </p:nvSpPr>
        <p:spPr>
          <a:xfrm>
            <a:off x="4246779" y="74111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Fachkräftesicherung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5EB3C6-8488-4242-9431-74240BB0245F}"/>
              </a:ext>
            </a:extLst>
          </p:cNvPr>
          <p:cNvSpPr txBox="1"/>
          <p:nvPr/>
        </p:nvSpPr>
        <p:spPr>
          <a:xfrm>
            <a:off x="4246779" y="123103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Arbeitgeberattraktivität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D1144EA-5385-412A-95EC-2969B79C2A2E}"/>
              </a:ext>
            </a:extLst>
          </p:cNvPr>
          <p:cNvSpPr txBox="1"/>
          <p:nvPr/>
        </p:nvSpPr>
        <p:spPr>
          <a:xfrm>
            <a:off x="4246779" y="172095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Trend Nachhaltigkeit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237661B-6DF4-4932-8612-D3770D5486E9}"/>
              </a:ext>
            </a:extLst>
          </p:cNvPr>
          <p:cNvSpPr txBox="1"/>
          <p:nvPr/>
        </p:nvSpPr>
        <p:spPr>
          <a:xfrm>
            <a:off x="4246779" y="2133645"/>
            <a:ext cx="4188094" cy="6994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432EE4-5CA9-4028-83D8-239CB0CCC0CD}"/>
              </a:ext>
            </a:extLst>
          </p:cNvPr>
          <p:cNvSpPr txBox="1"/>
          <p:nvPr/>
        </p:nvSpPr>
        <p:spPr>
          <a:xfrm>
            <a:off x="3764219" y="2219717"/>
            <a:ext cx="4855632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de-DE" sz="1400" b="1" dirty="0">
                <a:solidFill>
                  <a:schemeClr val="lt1"/>
                </a:solidFill>
              </a:rPr>
              <a:t>Reduzierter Pendelverkehr </a:t>
            </a:r>
          </a:p>
        </p:txBody>
      </p:sp>
      <p:sp>
        <p:nvSpPr>
          <p:cNvPr id="25" name="Pfeil: nach oben gekrümmt 24">
            <a:extLst>
              <a:ext uri="{FF2B5EF4-FFF2-40B4-BE49-F238E27FC236}">
                <a16:creationId xmlns:a16="http://schemas.microsoft.com/office/drawing/2014/main" id="{1AA1BD3A-2364-4EAD-93EE-286AB984C043}"/>
              </a:ext>
            </a:extLst>
          </p:cNvPr>
          <p:cNvSpPr/>
          <p:nvPr/>
        </p:nvSpPr>
        <p:spPr>
          <a:xfrm rot="16200000">
            <a:off x="8017501" y="1456504"/>
            <a:ext cx="1458593" cy="343405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0" name="Pfeil: nach oben gekrümmt 29">
            <a:extLst>
              <a:ext uri="{FF2B5EF4-FFF2-40B4-BE49-F238E27FC236}">
                <a16:creationId xmlns:a16="http://schemas.microsoft.com/office/drawing/2014/main" id="{ABE589B7-9A23-44C6-A600-9305D7996674}"/>
              </a:ext>
            </a:extLst>
          </p:cNvPr>
          <p:cNvSpPr/>
          <p:nvPr/>
        </p:nvSpPr>
        <p:spPr>
          <a:xfrm rot="16200000">
            <a:off x="8277780" y="1656913"/>
            <a:ext cx="982793" cy="418386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71246-003A-4C93-963C-AB521DE3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9" y="341666"/>
            <a:ext cx="8095702" cy="432000"/>
          </a:xfrm>
        </p:spPr>
        <p:txBody>
          <a:bodyPr/>
          <a:lstStyle/>
          <a:p>
            <a:r>
              <a:rPr lang="de-DE" dirty="0"/>
              <a:t>Hybrides Arbeiten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D24C61E-D2EC-4612-B94A-2802E019755A}"/>
              </a:ext>
            </a:extLst>
          </p:cNvPr>
          <p:cNvGrpSpPr/>
          <p:nvPr/>
        </p:nvGrpSpPr>
        <p:grpSpPr>
          <a:xfrm>
            <a:off x="524149" y="773666"/>
            <a:ext cx="3088662" cy="3222253"/>
            <a:chOff x="1711639" y="779184"/>
            <a:chExt cx="3088662" cy="3222253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6E55E6B-B761-4F90-9A9A-B715254B20C3}"/>
                </a:ext>
              </a:extLst>
            </p:cNvPr>
            <p:cNvGrpSpPr/>
            <p:nvPr/>
          </p:nvGrpSpPr>
          <p:grpSpPr>
            <a:xfrm>
              <a:off x="1711639" y="1245225"/>
              <a:ext cx="3088662" cy="2732434"/>
              <a:chOff x="1711639" y="1245225"/>
              <a:chExt cx="3088662" cy="2732434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D44BE9C-8D19-4942-8D74-C724E7AC9FE8}"/>
                  </a:ext>
                </a:extLst>
              </p:cNvPr>
              <p:cNvGrpSpPr/>
              <p:nvPr/>
            </p:nvGrpSpPr>
            <p:grpSpPr>
              <a:xfrm>
                <a:off x="1711639" y="1245225"/>
                <a:ext cx="3088662" cy="2732434"/>
                <a:chOff x="1711639" y="1245225"/>
                <a:chExt cx="3088662" cy="2732434"/>
              </a:xfrm>
            </p:grpSpPr>
            <p:sp>
              <p:nvSpPr>
                <p:cNvPr id="7" name="Gleichschenkliges Dreieck 6">
                  <a:extLst>
                    <a:ext uri="{FF2B5EF4-FFF2-40B4-BE49-F238E27FC236}">
                      <a16:creationId xmlns:a16="http://schemas.microsoft.com/office/drawing/2014/main" id="{EE011B2B-34C1-47E5-84A6-E838C7C7DC87}"/>
                    </a:ext>
                  </a:extLst>
                </p:cNvPr>
                <p:cNvSpPr/>
                <p:nvPr/>
              </p:nvSpPr>
              <p:spPr>
                <a:xfrm>
                  <a:off x="1756396" y="1245225"/>
                  <a:ext cx="2950742" cy="2305538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000" dirty="0"/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71C91CC-EA9E-4ECA-816A-8B613C44965F}"/>
                    </a:ext>
                  </a:extLst>
                </p:cNvPr>
                <p:cNvSpPr txBox="1"/>
                <p:nvPr/>
              </p:nvSpPr>
              <p:spPr>
                <a:xfrm>
                  <a:off x="1711639" y="3586031"/>
                  <a:ext cx="3088662" cy="391628"/>
                </a:xfrm>
                <a:prstGeom prst="rect">
                  <a:avLst/>
                </a:prstGeom>
                <a:no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l"/>
                  <a:r>
                    <a:rPr lang="de-DE" sz="1600" b="1" i="1" dirty="0">
                      <a:solidFill>
                        <a:schemeClr val="accent2"/>
                      </a:solidFill>
                    </a:rPr>
                    <a:t>Mobile Büro - privat und öffentlich  </a:t>
                  </a:r>
                </a:p>
              </p:txBody>
            </p:sp>
          </p:grpSp>
          <p:sp>
            <p:nvSpPr>
              <p:cNvPr id="8" name="Pfeil: nach unten gekrümmt 7">
                <a:extLst>
                  <a:ext uri="{FF2B5EF4-FFF2-40B4-BE49-F238E27FC236}">
                    <a16:creationId xmlns:a16="http://schemas.microsoft.com/office/drawing/2014/main" id="{8472B3EC-00D7-4E1D-87EE-FC5E09C9B165}"/>
                  </a:ext>
                </a:extLst>
              </p:cNvPr>
              <p:cNvSpPr/>
              <p:nvPr/>
            </p:nvSpPr>
            <p:spPr>
              <a:xfrm>
                <a:off x="2768949" y="2363021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Pfeil: nach unten gekrümmt 8">
                <a:extLst>
                  <a:ext uri="{FF2B5EF4-FFF2-40B4-BE49-F238E27FC236}">
                    <a16:creationId xmlns:a16="http://schemas.microsoft.com/office/drawing/2014/main" id="{85BD2912-6849-48E4-B0FA-5076AF93C070}"/>
                  </a:ext>
                </a:extLst>
              </p:cNvPr>
              <p:cNvSpPr/>
              <p:nvPr/>
            </p:nvSpPr>
            <p:spPr>
              <a:xfrm rot="10800000">
                <a:off x="2735329" y="2724843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96371CD-8E79-4639-950D-C224B6E804DF}"/>
                  </a:ext>
                </a:extLst>
              </p:cNvPr>
              <p:cNvSpPr txBox="1"/>
              <p:nvPr/>
            </p:nvSpPr>
            <p:spPr>
              <a:xfrm>
                <a:off x="2395638" y="3125524"/>
                <a:ext cx="1742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i="1" dirty="0">
                    <a:solidFill>
                      <a:schemeClr val="accent2"/>
                    </a:solidFill>
                  </a:rPr>
                  <a:t>Hybrides Arbeiten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044D4EF-5FD9-4E4A-8234-58688B1027BD}"/>
                </a:ext>
              </a:extLst>
            </p:cNvPr>
            <p:cNvGrpSpPr/>
            <p:nvPr/>
          </p:nvGrpSpPr>
          <p:grpSpPr>
            <a:xfrm>
              <a:off x="2085883" y="779184"/>
              <a:ext cx="2446301" cy="3222253"/>
              <a:chOff x="2085883" y="779184"/>
              <a:chExt cx="2446301" cy="3222253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2AE6030-EE2A-43B4-B523-4F057FE9524B}"/>
                  </a:ext>
                </a:extLst>
              </p:cNvPr>
              <p:cNvSpPr txBox="1"/>
              <p:nvPr/>
            </p:nvSpPr>
            <p:spPr>
              <a:xfrm rot="18146709">
                <a:off x="806326" y="2058741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am Unternehmensstandort 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8C19711-DFAC-4505-B09F-E5A154AF40CF}"/>
                  </a:ext>
                </a:extLst>
              </p:cNvPr>
              <p:cNvSpPr txBox="1"/>
              <p:nvPr/>
            </p:nvSpPr>
            <p:spPr>
              <a:xfrm rot="3491612">
                <a:off x="2860999" y="2330252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Zuhause – privat  </a:t>
                </a:r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4A4B480-237A-48C6-A9E6-904EE8402609}"/>
              </a:ext>
            </a:extLst>
          </p:cNvPr>
          <p:cNvSpPr txBox="1"/>
          <p:nvPr/>
        </p:nvSpPr>
        <p:spPr>
          <a:xfrm>
            <a:off x="4246779" y="74111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Fachkräftesicherung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5EB3C6-8488-4242-9431-74240BB0245F}"/>
              </a:ext>
            </a:extLst>
          </p:cNvPr>
          <p:cNvSpPr txBox="1"/>
          <p:nvPr/>
        </p:nvSpPr>
        <p:spPr>
          <a:xfrm>
            <a:off x="4246779" y="123103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Arbeitgeberattraktivität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D1144EA-5385-412A-95EC-2969B79C2A2E}"/>
              </a:ext>
            </a:extLst>
          </p:cNvPr>
          <p:cNvSpPr txBox="1"/>
          <p:nvPr/>
        </p:nvSpPr>
        <p:spPr>
          <a:xfrm>
            <a:off x="4246779" y="172095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Trend Nachhaltigkeit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237661B-6DF4-4932-8612-D3770D5486E9}"/>
              </a:ext>
            </a:extLst>
          </p:cNvPr>
          <p:cNvSpPr txBox="1"/>
          <p:nvPr/>
        </p:nvSpPr>
        <p:spPr>
          <a:xfrm>
            <a:off x="4246779" y="2133645"/>
            <a:ext cx="4188094" cy="6994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432EE4-5CA9-4028-83D8-239CB0CCC0CD}"/>
              </a:ext>
            </a:extLst>
          </p:cNvPr>
          <p:cNvSpPr txBox="1"/>
          <p:nvPr/>
        </p:nvSpPr>
        <p:spPr>
          <a:xfrm>
            <a:off x="3764219" y="2219717"/>
            <a:ext cx="4855632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de-DE" sz="1400" b="1" dirty="0">
                <a:solidFill>
                  <a:schemeClr val="lt1"/>
                </a:solidFill>
              </a:rPr>
              <a:t>Reduzierter Pendelverkehr </a:t>
            </a:r>
          </a:p>
        </p:txBody>
      </p:sp>
      <p:sp>
        <p:nvSpPr>
          <p:cNvPr id="25" name="Pfeil: nach oben gekrümmt 24">
            <a:extLst>
              <a:ext uri="{FF2B5EF4-FFF2-40B4-BE49-F238E27FC236}">
                <a16:creationId xmlns:a16="http://schemas.microsoft.com/office/drawing/2014/main" id="{1AA1BD3A-2364-4EAD-93EE-286AB984C043}"/>
              </a:ext>
            </a:extLst>
          </p:cNvPr>
          <p:cNvSpPr/>
          <p:nvPr/>
        </p:nvSpPr>
        <p:spPr>
          <a:xfrm rot="16200000">
            <a:off x="8017501" y="1456504"/>
            <a:ext cx="1458593" cy="343405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0" name="Pfeil: nach oben gekrümmt 29">
            <a:extLst>
              <a:ext uri="{FF2B5EF4-FFF2-40B4-BE49-F238E27FC236}">
                <a16:creationId xmlns:a16="http://schemas.microsoft.com/office/drawing/2014/main" id="{ABE589B7-9A23-44C6-A600-9305D7996674}"/>
              </a:ext>
            </a:extLst>
          </p:cNvPr>
          <p:cNvSpPr/>
          <p:nvPr/>
        </p:nvSpPr>
        <p:spPr>
          <a:xfrm rot="16200000">
            <a:off x="8277780" y="1656913"/>
            <a:ext cx="982793" cy="418386"/>
          </a:xfrm>
          <a:prstGeom prst="curvedUpArrow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E8139F3-9335-4124-B8D6-1CE1A1D4F223}"/>
              </a:ext>
            </a:extLst>
          </p:cNvPr>
          <p:cNvSpPr txBox="1"/>
          <p:nvPr/>
        </p:nvSpPr>
        <p:spPr>
          <a:xfrm>
            <a:off x="4432470" y="2449958"/>
            <a:ext cx="351912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de-DE"/>
            </a:defPPr>
            <a:lvl1pPr marL="342900" indent="-342900" algn="ctr">
              <a:buFont typeface="+mj-lt"/>
              <a:buAutoNum type="arabicPeriod"/>
              <a:defRPr sz="1400" b="1">
                <a:solidFill>
                  <a:schemeClr val="lt1"/>
                </a:solidFill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de-DE" dirty="0"/>
              <a:t>Freiwerdende Büroflächen</a:t>
            </a:r>
          </a:p>
        </p:txBody>
      </p:sp>
    </p:spTree>
    <p:extLst>
      <p:ext uri="{BB962C8B-B14F-4D97-AF65-F5344CB8AC3E}">
        <p14:creationId xmlns:p14="http://schemas.microsoft.com/office/powerpoint/2010/main" val="166452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71246-003A-4C93-963C-AB521DE3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9" y="341666"/>
            <a:ext cx="8095702" cy="432000"/>
          </a:xfrm>
        </p:spPr>
        <p:txBody>
          <a:bodyPr/>
          <a:lstStyle/>
          <a:p>
            <a:r>
              <a:rPr lang="de-DE" dirty="0"/>
              <a:t>Hybrides Arbeiten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D24C61E-D2EC-4612-B94A-2802E019755A}"/>
              </a:ext>
            </a:extLst>
          </p:cNvPr>
          <p:cNvGrpSpPr/>
          <p:nvPr/>
        </p:nvGrpSpPr>
        <p:grpSpPr>
          <a:xfrm>
            <a:off x="524149" y="773666"/>
            <a:ext cx="3088662" cy="3222253"/>
            <a:chOff x="1711639" y="779184"/>
            <a:chExt cx="3088662" cy="3222253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6E55E6B-B761-4F90-9A9A-B715254B20C3}"/>
                </a:ext>
              </a:extLst>
            </p:cNvPr>
            <p:cNvGrpSpPr/>
            <p:nvPr/>
          </p:nvGrpSpPr>
          <p:grpSpPr>
            <a:xfrm>
              <a:off x="1711639" y="1245225"/>
              <a:ext cx="3088662" cy="2732434"/>
              <a:chOff x="1711639" y="1245225"/>
              <a:chExt cx="3088662" cy="2732434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D44BE9C-8D19-4942-8D74-C724E7AC9FE8}"/>
                  </a:ext>
                </a:extLst>
              </p:cNvPr>
              <p:cNvGrpSpPr/>
              <p:nvPr/>
            </p:nvGrpSpPr>
            <p:grpSpPr>
              <a:xfrm>
                <a:off x="1711639" y="1245225"/>
                <a:ext cx="3088662" cy="2732434"/>
                <a:chOff x="1711639" y="1245225"/>
                <a:chExt cx="3088662" cy="2732434"/>
              </a:xfrm>
            </p:grpSpPr>
            <p:sp>
              <p:nvSpPr>
                <p:cNvPr id="7" name="Gleichschenkliges Dreieck 6">
                  <a:extLst>
                    <a:ext uri="{FF2B5EF4-FFF2-40B4-BE49-F238E27FC236}">
                      <a16:creationId xmlns:a16="http://schemas.microsoft.com/office/drawing/2014/main" id="{EE011B2B-34C1-47E5-84A6-E838C7C7DC87}"/>
                    </a:ext>
                  </a:extLst>
                </p:cNvPr>
                <p:cNvSpPr/>
                <p:nvPr/>
              </p:nvSpPr>
              <p:spPr>
                <a:xfrm>
                  <a:off x="1756396" y="1245225"/>
                  <a:ext cx="2950742" cy="2305538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000" dirty="0"/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71C91CC-EA9E-4ECA-816A-8B613C44965F}"/>
                    </a:ext>
                  </a:extLst>
                </p:cNvPr>
                <p:cNvSpPr txBox="1"/>
                <p:nvPr/>
              </p:nvSpPr>
              <p:spPr>
                <a:xfrm>
                  <a:off x="1711639" y="3586031"/>
                  <a:ext cx="3088662" cy="391628"/>
                </a:xfrm>
                <a:prstGeom prst="rect">
                  <a:avLst/>
                </a:prstGeom>
                <a:no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l"/>
                  <a:r>
                    <a:rPr lang="de-DE" sz="1600" b="1" i="1" dirty="0">
                      <a:solidFill>
                        <a:schemeClr val="accent2"/>
                      </a:solidFill>
                    </a:rPr>
                    <a:t>Mobile Büro - privat und öffentlich  </a:t>
                  </a:r>
                </a:p>
              </p:txBody>
            </p:sp>
          </p:grpSp>
          <p:sp>
            <p:nvSpPr>
              <p:cNvPr id="8" name="Pfeil: nach unten gekrümmt 7">
                <a:extLst>
                  <a:ext uri="{FF2B5EF4-FFF2-40B4-BE49-F238E27FC236}">
                    <a16:creationId xmlns:a16="http://schemas.microsoft.com/office/drawing/2014/main" id="{8472B3EC-00D7-4E1D-87EE-FC5E09C9B165}"/>
                  </a:ext>
                </a:extLst>
              </p:cNvPr>
              <p:cNvSpPr/>
              <p:nvPr/>
            </p:nvSpPr>
            <p:spPr>
              <a:xfrm>
                <a:off x="2768949" y="2363021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Pfeil: nach unten gekrümmt 8">
                <a:extLst>
                  <a:ext uri="{FF2B5EF4-FFF2-40B4-BE49-F238E27FC236}">
                    <a16:creationId xmlns:a16="http://schemas.microsoft.com/office/drawing/2014/main" id="{85BD2912-6849-48E4-B0FA-5076AF93C070}"/>
                  </a:ext>
                </a:extLst>
              </p:cNvPr>
              <p:cNvSpPr/>
              <p:nvPr/>
            </p:nvSpPr>
            <p:spPr>
              <a:xfrm rot="10800000">
                <a:off x="2735329" y="2724843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96371CD-8E79-4639-950D-C224B6E804DF}"/>
                  </a:ext>
                </a:extLst>
              </p:cNvPr>
              <p:cNvSpPr txBox="1"/>
              <p:nvPr/>
            </p:nvSpPr>
            <p:spPr>
              <a:xfrm>
                <a:off x="2395638" y="3125524"/>
                <a:ext cx="1742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i="1" dirty="0">
                    <a:solidFill>
                      <a:schemeClr val="accent2"/>
                    </a:solidFill>
                  </a:rPr>
                  <a:t>Hybrides Arbeiten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044D4EF-5FD9-4E4A-8234-58688B1027BD}"/>
                </a:ext>
              </a:extLst>
            </p:cNvPr>
            <p:cNvGrpSpPr/>
            <p:nvPr/>
          </p:nvGrpSpPr>
          <p:grpSpPr>
            <a:xfrm>
              <a:off x="2085883" y="779184"/>
              <a:ext cx="2446301" cy="3222253"/>
              <a:chOff x="2085883" y="779184"/>
              <a:chExt cx="2446301" cy="3222253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2AE6030-EE2A-43B4-B523-4F057FE9524B}"/>
                  </a:ext>
                </a:extLst>
              </p:cNvPr>
              <p:cNvSpPr txBox="1"/>
              <p:nvPr/>
            </p:nvSpPr>
            <p:spPr>
              <a:xfrm rot="18146709">
                <a:off x="806326" y="2058741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am Unternehmensstandort 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8C19711-DFAC-4505-B09F-E5A154AF40CF}"/>
                  </a:ext>
                </a:extLst>
              </p:cNvPr>
              <p:cNvSpPr txBox="1"/>
              <p:nvPr/>
            </p:nvSpPr>
            <p:spPr>
              <a:xfrm rot="3491612">
                <a:off x="2860999" y="2330252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Zuhause – privat  </a:t>
                </a:r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4A4B480-237A-48C6-A9E6-904EE8402609}"/>
              </a:ext>
            </a:extLst>
          </p:cNvPr>
          <p:cNvSpPr txBox="1"/>
          <p:nvPr/>
        </p:nvSpPr>
        <p:spPr>
          <a:xfrm>
            <a:off x="4246779" y="74111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Fachkräftesicherung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5EB3C6-8488-4242-9431-74240BB0245F}"/>
              </a:ext>
            </a:extLst>
          </p:cNvPr>
          <p:cNvSpPr txBox="1"/>
          <p:nvPr/>
        </p:nvSpPr>
        <p:spPr>
          <a:xfrm>
            <a:off x="4246779" y="123103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Arbeitgeberattraktivität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D1144EA-5385-412A-95EC-2969B79C2A2E}"/>
              </a:ext>
            </a:extLst>
          </p:cNvPr>
          <p:cNvSpPr txBox="1"/>
          <p:nvPr/>
        </p:nvSpPr>
        <p:spPr>
          <a:xfrm>
            <a:off x="4246779" y="172095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Trend Nachhaltigkeit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432EE4-5CA9-4028-83D8-239CB0CCC0CD}"/>
              </a:ext>
            </a:extLst>
          </p:cNvPr>
          <p:cNvSpPr txBox="1"/>
          <p:nvPr/>
        </p:nvSpPr>
        <p:spPr>
          <a:xfrm>
            <a:off x="3764219" y="2219717"/>
            <a:ext cx="4855632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de-DE" sz="1400" b="1" dirty="0">
                <a:solidFill>
                  <a:schemeClr val="lt1"/>
                </a:solidFill>
              </a:rPr>
              <a:t>Reduzierter Pendelverkehr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E8139F3-9335-4124-B8D6-1CE1A1D4F223}"/>
              </a:ext>
            </a:extLst>
          </p:cNvPr>
          <p:cNvSpPr txBox="1"/>
          <p:nvPr/>
        </p:nvSpPr>
        <p:spPr>
          <a:xfrm>
            <a:off x="4432470" y="2449958"/>
            <a:ext cx="351912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de-DE"/>
            </a:defPPr>
            <a:lvl1pPr marL="342900" indent="-342900" algn="ctr">
              <a:buFont typeface="+mj-lt"/>
              <a:buAutoNum type="arabicPeriod"/>
              <a:defRPr sz="1400" b="1">
                <a:solidFill>
                  <a:schemeClr val="lt1"/>
                </a:solidFill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de-DE" dirty="0"/>
              <a:t>Freiwerdende Büroflächen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FACB049-F4A9-4192-8FD4-F713F6AB9D6B}"/>
              </a:ext>
            </a:extLst>
          </p:cNvPr>
          <p:cNvSpPr txBox="1"/>
          <p:nvPr/>
        </p:nvSpPr>
        <p:spPr>
          <a:xfrm>
            <a:off x="4246779" y="2193602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Produktivität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32FE43F-0373-4870-B8FC-29D9FEA3B238}"/>
              </a:ext>
            </a:extLst>
          </p:cNvPr>
          <p:cNvSpPr txBox="1"/>
          <p:nvPr/>
        </p:nvSpPr>
        <p:spPr>
          <a:xfrm>
            <a:off x="4246779" y="2567647"/>
            <a:ext cx="4188094" cy="180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FFD7BA7-6DB2-43C6-A628-9208D825F009}"/>
              </a:ext>
            </a:extLst>
          </p:cNvPr>
          <p:cNvSpPr txBox="1"/>
          <p:nvPr/>
        </p:nvSpPr>
        <p:spPr>
          <a:xfrm>
            <a:off x="4256539" y="2606538"/>
            <a:ext cx="3895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 defTabSz="685783">
              <a:buFont typeface="+mj-lt"/>
              <a:buAutoNum type="arabicPeriod"/>
              <a:defRPr/>
            </a:pPr>
            <a:r>
              <a:rPr lang="de-DE" sz="1200" dirty="0">
                <a:solidFill>
                  <a:schemeClr val="lt1"/>
                </a:solidFill>
              </a:rPr>
              <a:t>56% der Mitarbeiter schätzen ihre Produktivität im HO höher ein. </a:t>
            </a:r>
            <a:r>
              <a:rPr lang="de-DE" sz="1100" i="1" dirty="0">
                <a:solidFill>
                  <a:schemeClr val="bg1"/>
                </a:solidFill>
              </a:rPr>
              <a:t>Studie der Krankenkasse DAK 2020.</a:t>
            </a:r>
          </a:p>
        </p:txBody>
      </p:sp>
      <p:pic>
        <p:nvPicPr>
          <p:cNvPr id="34" name="Grafik 33" descr="Ein Bild, das Baum, draußen, Person, Anzug enthält.&amp;#xA;&amp;#xA;Automatisch generierte Beschreibung">
            <a:extLst>
              <a:ext uri="{FF2B5EF4-FFF2-40B4-BE49-F238E27FC236}">
                <a16:creationId xmlns:a16="http://schemas.microsoft.com/office/drawing/2014/main" id="{4E5DF97A-0686-4963-9A3D-84627E90C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-1536" r="26813" b="36439"/>
          <a:stretch/>
        </p:blipFill>
        <p:spPr>
          <a:xfrm>
            <a:off x="7361471" y="3118447"/>
            <a:ext cx="996725" cy="905677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A996EB41-0A85-4C2F-A47C-97874C00E631}"/>
              </a:ext>
            </a:extLst>
          </p:cNvPr>
          <p:cNvSpPr txBox="1"/>
          <p:nvPr/>
        </p:nvSpPr>
        <p:spPr>
          <a:xfrm>
            <a:off x="7390954" y="4007720"/>
            <a:ext cx="1289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Stanford Professor</a:t>
            </a:r>
            <a:br>
              <a:rPr lang="de-DE" sz="800" dirty="0">
                <a:solidFill>
                  <a:schemeClr val="bg1"/>
                </a:solidFill>
              </a:rPr>
            </a:br>
            <a:r>
              <a:rPr lang="de-DE" sz="800" b="1" i="1" dirty="0">
                <a:solidFill>
                  <a:schemeClr val="bg1"/>
                </a:solidFill>
              </a:rPr>
              <a:t>Nicholas Bloom 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0342119-58B0-405F-A433-5C6D089814EC}"/>
              </a:ext>
            </a:extLst>
          </p:cNvPr>
          <p:cNvSpPr txBox="1"/>
          <p:nvPr/>
        </p:nvSpPr>
        <p:spPr>
          <a:xfrm>
            <a:off x="4572000" y="3281093"/>
            <a:ext cx="5925835" cy="128418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050" dirty="0">
                <a:solidFill>
                  <a:schemeClr val="lt1"/>
                </a:solidFill>
              </a:rPr>
              <a:t>Produktivität steigt um 13,5%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lt1"/>
                </a:solidFill>
              </a:rPr>
              <a:t>Arbeitszeit      &amp; Fehlzeiten      (9%)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lt1"/>
                </a:solidFill>
              </a:rPr>
              <a:t>Arbeitsleistung steigt (4%)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lt1"/>
                </a:solidFill>
              </a:rPr>
              <a:t>HO – als Privileg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accent2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accent2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1DAA643-B6E2-4B31-B2A8-20B56DD4A376}"/>
              </a:ext>
            </a:extLst>
          </p:cNvPr>
          <p:cNvSpPr txBox="1"/>
          <p:nvPr/>
        </p:nvSpPr>
        <p:spPr>
          <a:xfrm>
            <a:off x="4341358" y="3002899"/>
            <a:ext cx="5801416" cy="330072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228600" indent="-228600" algn="l">
              <a:buFont typeface="+mj-lt"/>
              <a:buAutoNum type="arabicPeriod" startAt="2"/>
            </a:pPr>
            <a:r>
              <a:rPr lang="de-DE" sz="1200" dirty="0">
                <a:solidFill>
                  <a:schemeClr val="lt1"/>
                </a:solidFill>
              </a:rPr>
              <a:t>Experiment Produktivität im Homeoffice 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58D1ADF-2236-4F52-AE59-31542F06073F}"/>
              </a:ext>
            </a:extLst>
          </p:cNvPr>
          <p:cNvSpPr txBox="1"/>
          <p:nvPr/>
        </p:nvSpPr>
        <p:spPr>
          <a:xfrm>
            <a:off x="4596927" y="4021734"/>
            <a:ext cx="3119467" cy="330072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Teilnehmer klagen über Isolation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5" name="Pfeil: nach oben 4">
            <a:extLst>
              <a:ext uri="{FF2B5EF4-FFF2-40B4-BE49-F238E27FC236}">
                <a16:creationId xmlns:a16="http://schemas.microsoft.com/office/drawing/2014/main" id="{3BE1F55E-D41E-43CD-BAA8-10386BFAAB07}"/>
              </a:ext>
            </a:extLst>
          </p:cNvPr>
          <p:cNvSpPr/>
          <p:nvPr/>
        </p:nvSpPr>
        <p:spPr>
          <a:xfrm>
            <a:off x="5533035" y="3553347"/>
            <a:ext cx="120535" cy="96374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39" name="Pfeil: nach oben 38">
            <a:extLst>
              <a:ext uri="{FF2B5EF4-FFF2-40B4-BE49-F238E27FC236}">
                <a16:creationId xmlns:a16="http://schemas.microsoft.com/office/drawing/2014/main" id="{656FB370-ACAF-42F7-B4B3-68107A46C5FE}"/>
              </a:ext>
            </a:extLst>
          </p:cNvPr>
          <p:cNvSpPr/>
          <p:nvPr/>
        </p:nvSpPr>
        <p:spPr>
          <a:xfrm rot="10800000">
            <a:off x="6386985" y="3559585"/>
            <a:ext cx="120535" cy="96374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E61E772-9F27-499E-B4F7-1A4671BB8593}"/>
              </a:ext>
            </a:extLst>
          </p:cNvPr>
          <p:cNvSpPr txBox="1"/>
          <p:nvPr/>
        </p:nvSpPr>
        <p:spPr>
          <a:xfrm>
            <a:off x="452360" y="4459978"/>
            <a:ext cx="85750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tx2"/>
                </a:solidFill>
              </a:rPr>
              <a:t>Quelle: Bloom et al (2015) </a:t>
            </a:r>
            <a:r>
              <a:rPr lang="de-DE" sz="1050" dirty="0" err="1">
                <a:solidFill>
                  <a:schemeClr val="tx2"/>
                </a:solidFill>
              </a:rPr>
              <a:t>Does</a:t>
            </a:r>
            <a:r>
              <a:rPr lang="de-DE" sz="1050" dirty="0">
                <a:solidFill>
                  <a:schemeClr val="tx2"/>
                </a:solidFill>
              </a:rPr>
              <a:t> Working </a:t>
            </a:r>
            <a:r>
              <a:rPr lang="de-DE" sz="1050" dirty="0" err="1">
                <a:solidFill>
                  <a:schemeClr val="tx2"/>
                </a:solidFill>
              </a:rPr>
              <a:t>From</a:t>
            </a:r>
            <a:r>
              <a:rPr lang="de-DE" sz="1050" dirty="0">
                <a:solidFill>
                  <a:schemeClr val="tx2"/>
                </a:solidFill>
              </a:rPr>
              <a:t> Home Work?`</a:t>
            </a:r>
            <a:r>
              <a:rPr lang="de-DE" sz="1050" dirty="0" err="1">
                <a:solidFill>
                  <a:schemeClr val="tx2"/>
                </a:solidFill>
              </a:rPr>
              <a:t>Evidence</a:t>
            </a:r>
            <a:r>
              <a:rPr lang="de-DE" sz="1050" dirty="0">
                <a:solidFill>
                  <a:schemeClr val="tx2"/>
                </a:solidFill>
              </a:rPr>
              <a:t> </a:t>
            </a:r>
            <a:r>
              <a:rPr lang="de-DE" sz="1050" dirty="0" err="1">
                <a:solidFill>
                  <a:schemeClr val="tx2"/>
                </a:solidFill>
              </a:rPr>
              <a:t>From</a:t>
            </a:r>
            <a:r>
              <a:rPr lang="de-DE" sz="1050" dirty="0">
                <a:solidFill>
                  <a:schemeClr val="tx2"/>
                </a:solidFill>
              </a:rPr>
              <a:t> A Chinese Experiment. The Quarterly </a:t>
            </a:r>
            <a:r>
              <a:rPr lang="de-DE" sz="1050" dirty="0" err="1">
                <a:solidFill>
                  <a:schemeClr val="tx2"/>
                </a:solidFill>
              </a:rPr>
              <a:t>Jounal</a:t>
            </a:r>
            <a:r>
              <a:rPr lang="de-DE" sz="1050" dirty="0">
                <a:solidFill>
                  <a:schemeClr val="tx2"/>
                </a:solidFill>
              </a:rPr>
              <a:t> </a:t>
            </a:r>
            <a:r>
              <a:rPr lang="de-DE" sz="1050" dirty="0" err="1">
                <a:solidFill>
                  <a:schemeClr val="tx2"/>
                </a:solidFill>
              </a:rPr>
              <a:t>of</a:t>
            </a:r>
            <a:r>
              <a:rPr lang="de-DE" sz="1050" dirty="0">
                <a:solidFill>
                  <a:schemeClr val="tx2"/>
                </a:solidFill>
              </a:rPr>
              <a:t> Economics. Link hier. </a:t>
            </a:r>
          </a:p>
        </p:txBody>
      </p:sp>
    </p:spTree>
    <p:extLst>
      <p:ext uri="{BB962C8B-B14F-4D97-AF65-F5344CB8AC3E}">
        <p14:creationId xmlns:p14="http://schemas.microsoft.com/office/powerpoint/2010/main" val="33822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71246-003A-4C93-963C-AB521DE3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9" y="341666"/>
            <a:ext cx="8095702" cy="432000"/>
          </a:xfrm>
        </p:spPr>
        <p:txBody>
          <a:bodyPr/>
          <a:lstStyle/>
          <a:p>
            <a:r>
              <a:rPr lang="de-DE" dirty="0"/>
              <a:t>Hybrides Arbeiten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D24C61E-D2EC-4612-B94A-2802E019755A}"/>
              </a:ext>
            </a:extLst>
          </p:cNvPr>
          <p:cNvGrpSpPr/>
          <p:nvPr/>
        </p:nvGrpSpPr>
        <p:grpSpPr>
          <a:xfrm>
            <a:off x="524149" y="773666"/>
            <a:ext cx="3088662" cy="3222253"/>
            <a:chOff x="1711639" y="779184"/>
            <a:chExt cx="3088662" cy="3222253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6E55E6B-B761-4F90-9A9A-B715254B20C3}"/>
                </a:ext>
              </a:extLst>
            </p:cNvPr>
            <p:cNvGrpSpPr/>
            <p:nvPr/>
          </p:nvGrpSpPr>
          <p:grpSpPr>
            <a:xfrm>
              <a:off x="1711639" y="1245225"/>
              <a:ext cx="3088662" cy="2732434"/>
              <a:chOff x="1711639" y="1245225"/>
              <a:chExt cx="3088662" cy="2732434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D44BE9C-8D19-4942-8D74-C724E7AC9FE8}"/>
                  </a:ext>
                </a:extLst>
              </p:cNvPr>
              <p:cNvGrpSpPr/>
              <p:nvPr/>
            </p:nvGrpSpPr>
            <p:grpSpPr>
              <a:xfrm>
                <a:off x="1711639" y="1245225"/>
                <a:ext cx="3088662" cy="2732434"/>
                <a:chOff x="1711639" y="1245225"/>
                <a:chExt cx="3088662" cy="2732434"/>
              </a:xfrm>
            </p:grpSpPr>
            <p:sp>
              <p:nvSpPr>
                <p:cNvPr id="7" name="Gleichschenkliges Dreieck 6">
                  <a:extLst>
                    <a:ext uri="{FF2B5EF4-FFF2-40B4-BE49-F238E27FC236}">
                      <a16:creationId xmlns:a16="http://schemas.microsoft.com/office/drawing/2014/main" id="{EE011B2B-34C1-47E5-84A6-E838C7C7DC87}"/>
                    </a:ext>
                  </a:extLst>
                </p:cNvPr>
                <p:cNvSpPr/>
                <p:nvPr/>
              </p:nvSpPr>
              <p:spPr>
                <a:xfrm>
                  <a:off x="1756396" y="1245225"/>
                  <a:ext cx="2950742" cy="2305538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000" dirty="0"/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71C91CC-EA9E-4ECA-816A-8B613C44965F}"/>
                    </a:ext>
                  </a:extLst>
                </p:cNvPr>
                <p:cNvSpPr txBox="1"/>
                <p:nvPr/>
              </p:nvSpPr>
              <p:spPr>
                <a:xfrm>
                  <a:off x="1711639" y="3586031"/>
                  <a:ext cx="3088662" cy="391628"/>
                </a:xfrm>
                <a:prstGeom prst="rect">
                  <a:avLst/>
                </a:prstGeom>
                <a:no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l"/>
                  <a:r>
                    <a:rPr lang="de-DE" sz="1600" b="1" i="1" dirty="0">
                      <a:solidFill>
                        <a:schemeClr val="accent2"/>
                      </a:solidFill>
                    </a:rPr>
                    <a:t>Mobile Büro - privat und öffentlich  </a:t>
                  </a:r>
                </a:p>
              </p:txBody>
            </p:sp>
          </p:grpSp>
          <p:sp>
            <p:nvSpPr>
              <p:cNvPr id="8" name="Pfeil: nach unten gekrümmt 7">
                <a:extLst>
                  <a:ext uri="{FF2B5EF4-FFF2-40B4-BE49-F238E27FC236}">
                    <a16:creationId xmlns:a16="http://schemas.microsoft.com/office/drawing/2014/main" id="{8472B3EC-00D7-4E1D-87EE-FC5E09C9B165}"/>
                  </a:ext>
                </a:extLst>
              </p:cNvPr>
              <p:cNvSpPr/>
              <p:nvPr/>
            </p:nvSpPr>
            <p:spPr>
              <a:xfrm>
                <a:off x="2768949" y="2363021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Pfeil: nach unten gekrümmt 8">
                <a:extLst>
                  <a:ext uri="{FF2B5EF4-FFF2-40B4-BE49-F238E27FC236}">
                    <a16:creationId xmlns:a16="http://schemas.microsoft.com/office/drawing/2014/main" id="{85BD2912-6849-48E4-B0FA-5076AF93C070}"/>
                  </a:ext>
                </a:extLst>
              </p:cNvPr>
              <p:cNvSpPr/>
              <p:nvPr/>
            </p:nvSpPr>
            <p:spPr>
              <a:xfrm rot="10800000">
                <a:off x="2735329" y="2724843"/>
                <a:ext cx="948018" cy="326091"/>
              </a:xfrm>
              <a:prstGeom prst="curvedDownArrow">
                <a:avLst/>
              </a:prstGeom>
              <a:solidFill>
                <a:srgbClr val="003567"/>
              </a:solidFill>
              <a:ln w="12700" cap="flat" cmpd="sng" algn="ctr">
                <a:solidFill>
                  <a:srgbClr val="2B519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96371CD-8E79-4639-950D-C224B6E804DF}"/>
                  </a:ext>
                </a:extLst>
              </p:cNvPr>
              <p:cNvSpPr txBox="1"/>
              <p:nvPr/>
            </p:nvSpPr>
            <p:spPr>
              <a:xfrm>
                <a:off x="2395638" y="3125524"/>
                <a:ext cx="1742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i="1" dirty="0">
                    <a:solidFill>
                      <a:schemeClr val="accent2"/>
                    </a:solidFill>
                  </a:rPr>
                  <a:t>Hybrides Arbeiten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044D4EF-5FD9-4E4A-8234-58688B1027BD}"/>
                </a:ext>
              </a:extLst>
            </p:cNvPr>
            <p:cNvGrpSpPr/>
            <p:nvPr/>
          </p:nvGrpSpPr>
          <p:grpSpPr>
            <a:xfrm>
              <a:off x="2085883" y="779184"/>
              <a:ext cx="2446301" cy="3222253"/>
              <a:chOff x="2085883" y="779184"/>
              <a:chExt cx="2446301" cy="3222253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2AE6030-EE2A-43B4-B523-4F057FE9524B}"/>
                  </a:ext>
                </a:extLst>
              </p:cNvPr>
              <p:cNvSpPr txBox="1"/>
              <p:nvPr/>
            </p:nvSpPr>
            <p:spPr>
              <a:xfrm rot="18146709">
                <a:off x="806326" y="2058741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am Unternehmensstandort 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8C19711-DFAC-4505-B09F-E5A154AF40CF}"/>
                  </a:ext>
                </a:extLst>
              </p:cNvPr>
              <p:cNvSpPr txBox="1"/>
              <p:nvPr/>
            </p:nvSpPr>
            <p:spPr>
              <a:xfrm rot="3491612">
                <a:off x="2860999" y="2330252"/>
                <a:ext cx="2950742" cy="391628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l"/>
                <a:r>
                  <a:rPr lang="de-DE" sz="1600" b="1" i="1" dirty="0">
                    <a:solidFill>
                      <a:schemeClr val="accent2"/>
                    </a:solidFill>
                  </a:rPr>
                  <a:t>Büro Zuhause – privat  </a:t>
                </a:r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4A4B480-237A-48C6-A9E6-904EE8402609}"/>
              </a:ext>
            </a:extLst>
          </p:cNvPr>
          <p:cNvSpPr txBox="1"/>
          <p:nvPr/>
        </p:nvSpPr>
        <p:spPr>
          <a:xfrm>
            <a:off x="4246779" y="74111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Fachkräftesicherung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5EB3C6-8488-4242-9431-74240BB0245F}"/>
              </a:ext>
            </a:extLst>
          </p:cNvPr>
          <p:cNvSpPr txBox="1"/>
          <p:nvPr/>
        </p:nvSpPr>
        <p:spPr>
          <a:xfrm>
            <a:off x="4246779" y="123103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Arbeitgeberattraktivität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D1144EA-5385-412A-95EC-2969B79C2A2E}"/>
              </a:ext>
            </a:extLst>
          </p:cNvPr>
          <p:cNvSpPr txBox="1"/>
          <p:nvPr/>
        </p:nvSpPr>
        <p:spPr>
          <a:xfrm>
            <a:off x="4246779" y="1720959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Trend Nachhaltigkeit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432EE4-5CA9-4028-83D8-239CB0CCC0CD}"/>
              </a:ext>
            </a:extLst>
          </p:cNvPr>
          <p:cNvSpPr txBox="1"/>
          <p:nvPr/>
        </p:nvSpPr>
        <p:spPr>
          <a:xfrm>
            <a:off x="3764219" y="2219717"/>
            <a:ext cx="4855632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de-DE" sz="1400" b="1" dirty="0">
                <a:solidFill>
                  <a:schemeClr val="lt1"/>
                </a:solidFill>
              </a:rPr>
              <a:t>Reduzierter Pendelverkehr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E8139F3-9335-4124-B8D6-1CE1A1D4F223}"/>
              </a:ext>
            </a:extLst>
          </p:cNvPr>
          <p:cNvSpPr txBox="1"/>
          <p:nvPr/>
        </p:nvSpPr>
        <p:spPr>
          <a:xfrm>
            <a:off x="4432470" y="2449958"/>
            <a:ext cx="351912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de-DE"/>
            </a:defPPr>
            <a:lvl1pPr marL="342900" indent="-342900" algn="ctr">
              <a:buFont typeface="+mj-lt"/>
              <a:buAutoNum type="arabicPeriod"/>
              <a:defRPr sz="1400" b="1">
                <a:solidFill>
                  <a:schemeClr val="lt1"/>
                </a:solidFill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de-DE" dirty="0"/>
              <a:t>Freiwerdende Büroflächen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FACB049-F4A9-4192-8FD4-F713F6AB9D6B}"/>
              </a:ext>
            </a:extLst>
          </p:cNvPr>
          <p:cNvSpPr txBox="1"/>
          <p:nvPr/>
        </p:nvSpPr>
        <p:spPr>
          <a:xfrm>
            <a:off x="4246779" y="2193602"/>
            <a:ext cx="418809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Produktivität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FFD7BA7-6DB2-43C6-A628-9208D825F009}"/>
              </a:ext>
            </a:extLst>
          </p:cNvPr>
          <p:cNvSpPr txBox="1"/>
          <p:nvPr/>
        </p:nvSpPr>
        <p:spPr>
          <a:xfrm>
            <a:off x="4256539" y="2606538"/>
            <a:ext cx="3895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 defTabSz="685783">
              <a:buFont typeface="+mj-lt"/>
              <a:buAutoNum type="arabicPeriod"/>
              <a:defRPr/>
            </a:pPr>
            <a:r>
              <a:rPr lang="de-DE" sz="1200" dirty="0">
                <a:solidFill>
                  <a:schemeClr val="lt1"/>
                </a:solidFill>
              </a:rPr>
              <a:t>56% der Mitarbeiter schätzen ihre Produktivität im HO höher ein. </a:t>
            </a:r>
            <a:r>
              <a:rPr lang="de-DE" sz="1100" i="1" dirty="0">
                <a:solidFill>
                  <a:schemeClr val="bg1"/>
                </a:solidFill>
              </a:rPr>
              <a:t>Studie der Krankenkasse DAK 2020.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996EB41-0A85-4C2F-A47C-97874C00E631}"/>
              </a:ext>
            </a:extLst>
          </p:cNvPr>
          <p:cNvSpPr txBox="1"/>
          <p:nvPr/>
        </p:nvSpPr>
        <p:spPr>
          <a:xfrm>
            <a:off x="7390954" y="4007720"/>
            <a:ext cx="1289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Stanford Professor</a:t>
            </a:r>
            <a:br>
              <a:rPr lang="de-DE" sz="800" dirty="0">
                <a:solidFill>
                  <a:schemeClr val="bg1"/>
                </a:solidFill>
              </a:rPr>
            </a:br>
            <a:r>
              <a:rPr lang="de-DE" sz="800" b="1" i="1" dirty="0">
                <a:solidFill>
                  <a:schemeClr val="bg1"/>
                </a:solidFill>
              </a:rPr>
              <a:t>Nicholas Bloom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1DAA643-B6E2-4B31-B2A8-20B56DD4A376}"/>
              </a:ext>
            </a:extLst>
          </p:cNvPr>
          <p:cNvSpPr txBox="1"/>
          <p:nvPr/>
        </p:nvSpPr>
        <p:spPr>
          <a:xfrm>
            <a:off x="4341358" y="3002899"/>
            <a:ext cx="5801416" cy="330072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228600" indent="-228600" algn="l">
              <a:buFont typeface="+mj-lt"/>
              <a:buAutoNum type="arabicPeriod" startAt="2"/>
            </a:pPr>
            <a:r>
              <a:rPr lang="de-DE" sz="1200" dirty="0">
                <a:solidFill>
                  <a:schemeClr val="lt1"/>
                </a:solidFill>
              </a:rPr>
              <a:t>Experiment Produktivität im Homeoffice 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58D1ADF-2236-4F52-AE59-31542F06073F}"/>
              </a:ext>
            </a:extLst>
          </p:cNvPr>
          <p:cNvSpPr txBox="1"/>
          <p:nvPr/>
        </p:nvSpPr>
        <p:spPr>
          <a:xfrm>
            <a:off x="4432470" y="3978947"/>
            <a:ext cx="3119467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1400" b="1" dirty="0">
                <a:solidFill>
                  <a:schemeClr val="bg1"/>
                </a:solidFill>
              </a:rPr>
              <a:t>Teilnehmer klagen über Isolation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5CAC000-5347-4EDA-9AFD-3EECEA8472DD}"/>
              </a:ext>
            </a:extLst>
          </p:cNvPr>
          <p:cNvSpPr txBox="1"/>
          <p:nvPr/>
        </p:nvSpPr>
        <p:spPr>
          <a:xfrm>
            <a:off x="4256539" y="2745530"/>
            <a:ext cx="4188094" cy="360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Homeoffice nicht als Stigma für Faulheit fehldeuten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409BFBA9-8EC9-4BAE-A76D-C8EECFD5CD01}"/>
              </a:ext>
            </a:extLst>
          </p:cNvPr>
          <p:cNvSpPr txBox="1"/>
          <p:nvPr/>
        </p:nvSpPr>
        <p:spPr>
          <a:xfrm>
            <a:off x="4256539" y="3139819"/>
            <a:ext cx="4188094" cy="4224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Präzise Planung &amp; klare Rahmen sind nötig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FAD1CFC-307A-490D-B230-0CC94A39DA4B}"/>
              </a:ext>
            </a:extLst>
          </p:cNvPr>
          <p:cNvSpPr txBox="1"/>
          <p:nvPr/>
        </p:nvSpPr>
        <p:spPr>
          <a:xfrm>
            <a:off x="4256539" y="3607988"/>
            <a:ext cx="4188094" cy="4224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Fallstrick Kommunikation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81AC563-1B01-40B5-AC82-88E9D8B4EC74}"/>
              </a:ext>
            </a:extLst>
          </p:cNvPr>
          <p:cNvSpPr txBox="1"/>
          <p:nvPr/>
        </p:nvSpPr>
        <p:spPr>
          <a:xfrm>
            <a:off x="4256539" y="4042707"/>
            <a:ext cx="4188094" cy="5762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Kompetenzanforderungen an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Selbstorganisation und Führung</a:t>
            </a:r>
          </a:p>
        </p:txBody>
      </p:sp>
    </p:spTree>
    <p:extLst>
      <p:ext uri="{BB962C8B-B14F-4D97-AF65-F5344CB8AC3E}">
        <p14:creationId xmlns:p14="http://schemas.microsoft.com/office/powerpoint/2010/main" val="285830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A1506D4-D058-4A3B-BD13-E06D3E4B6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1" y="3178646"/>
            <a:ext cx="5981700" cy="1038225"/>
          </a:xfrm>
          <a:prstGeom prst="rect">
            <a:avLst/>
          </a:prstGeom>
        </p:spPr>
      </p:pic>
      <p:pic>
        <p:nvPicPr>
          <p:cNvPr id="3" name="Grafik 2" descr="Mann mit einfarbiger Füllung">
            <a:extLst>
              <a:ext uri="{FF2B5EF4-FFF2-40B4-BE49-F238E27FC236}">
                <a16:creationId xmlns:a16="http://schemas.microsoft.com/office/drawing/2014/main" id="{A6D97E08-6D61-44C7-8DC3-B040B845B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12693" y="2176323"/>
            <a:ext cx="1462217" cy="1462217"/>
          </a:xfrm>
          <a:prstGeom prst="rect">
            <a:avLst/>
          </a:prstGeom>
        </p:spPr>
      </p:pic>
      <p:pic>
        <p:nvPicPr>
          <p:cNvPr id="5" name="Grafik 4" descr="Verwirrte Person mit einfarbiger Füllung">
            <a:extLst>
              <a:ext uri="{FF2B5EF4-FFF2-40B4-BE49-F238E27FC236}">
                <a16:creationId xmlns:a16="http://schemas.microsoft.com/office/drawing/2014/main" id="{39EBD95E-1F0F-4804-B37E-5EA74C115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72000" y="2403256"/>
            <a:ext cx="1462217" cy="1462217"/>
          </a:xfrm>
          <a:prstGeom prst="rect">
            <a:avLst/>
          </a:prstGeom>
        </p:spPr>
      </p:pic>
      <p:pic>
        <p:nvPicPr>
          <p:cNvPr id="7" name="Grafik 6" descr="Gruppe von Frauen mit einfarbiger Füllung">
            <a:extLst>
              <a:ext uri="{FF2B5EF4-FFF2-40B4-BE49-F238E27FC236}">
                <a16:creationId xmlns:a16="http://schemas.microsoft.com/office/drawing/2014/main" id="{A341ADC7-D937-4964-AF33-D4C1228DE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0473" y="2235542"/>
            <a:ext cx="1718619" cy="17186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9A5E234-D6D3-4A7A-AF50-697E81A85C84}"/>
              </a:ext>
            </a:extLst>
          </p:cNvPr>
          <p:cNvSpPr/>
          <p:nvPr/>
        </p:nvSpPr>
        <p:spPr>
          <a:xfrm>
            <a:off x="780584" y="1120345"/>
            <a:ext cx="7260575" cy="3340143"/>
          </a:xfrm>
          <a:prstGeom prst="rect">
            <a:avLst/>
          </a:prstGeom>
          <a:noFill/>
          <a:ln w="76200" cap="flat" cmpd="sng" algn="ctr">
            <a:solidFill>
              <a:srgbClr val="00356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E6E6E6"/>
                </a:solidFill>
              </a:ln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B272A86-650C-4697-9DBF-6D9AA2D73D1B}"/>
              </a:ext>
            </a:extLst>
          </p:cNvPr>
          <p:cNvSpPr/>
          <p:nvPr/>
        </p:nvSpPr>
        <p:spPr>
          <a:xfrm>
            <a:off x="2059459" y="3811283"/>
            <a:ext cx="3954162" cy="2118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/>
              <a:t>Zusammenarbeit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0DCF1C-0108-46B4-98D8-B591BFA0D1FC}"/>
              </a:ext>
            </a:extLst>
          </p:cNvPr>
          <p:cNvSpPr txBox="1"/>
          <p:nvPr/>
        </p:nvSpPr>
        <p:spPr>
          <a:xfrm>
            <a:off x="4202038" y="2510735"/>
            <a:ext cx="970900" cy="268517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Führung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2F52CD71-6100-403B-8665-727291C80356}"/>
              </a:ext>
            </a:extLst>
          </p:cNvPr>
          <p:cNvSpPr txBox="1"/>
          <p:nvPr/>
        </p:nvSpPr>
        <p:spPr>
          <a:xfrm>
            <a:off x="456025" y="490798"/>
            <a:ext cx="784127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de-DE" sz="2000" dirty="0">
                <a:solidFill>
                  <a:schemeClr val="accent2"/>
                </a:solidFill>
              </a:rPr>
              <a:t>Wie hybrides Arbeiten erfolgreich im Unternehmen gelebt werden kann: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A64D56C-B9BE-4616-ADF0-E4263CFE1248}"/>
              </a:ext>
            </a:extLst>
          </p:cNvPr>
          <p:cNvSpPr txBox="1"/>
          <p:nvPr/>
        </p:nvSpPr>
        <p:spPr>
          <a:xfrm>
            <a:off x="846905" y="1205036"/>
            <a:ext cx="6710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</a:rPr>
              <a:t>Effizientes Arbeiten in hybriden Teams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Erfolgreiche Aufgabeneinteilung und Zeitgestaltung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2"/>
                </a:solidFill>
              </a:rPr>
              <a:t>Festlegung einer Meeting-Kultur </a:t>
            </a:r>
          </a:p>
        </p:txBody>
      </p:sp>
    </p:spTree>
    <p:extLst>
      <p:ext uri="{BB962C8B-B14F-4D97-AF65-F5344CB8AC3E}">
        <p14:creationId xmlns:p14="http://schemas.microsoft.com/office/powerpoint/2010/main" val="2791530268"/>
      </p:ext>
    </p:extLst>
  </p:cSld>
  <p:clrMapOvr>
    <a:masterClrMapping/>
  </p:clrMapOvr>
</p:sld>
</file>

<file path=ppt/theme/theme1.xml><?xml version="1.0" encoding="utf-8"?>
<a:theme xmlns:a="http://schemas.openxmlformats.org/drawingml/2006/main" name="CD-IW_Relaunch 16-9">
  <a:themeElements>
    <a:clrScheme name="CD IW Relaunch_mit BF">
      <a:dk1>
        <a:srgbClr val="000000"/>
      </a:dk1>
      <a:lt1>
        <a:srgbClr val="FFFFFF"/>
      </a:lt1>
      <a:dk2>
        <a:srgbClr val="748A9D"/>
      </a:dk2>
      <a:lt2>
        <a:srgbClr val="B5C6D5"/>
      </a:lt2>
      <a:accent1>
        <a:srgbClr val="93A7BB"/>
      </a:accent1>
      <a:accent2>
        <a:srgbClr val="2E4964"/>
      </a:accent2>
      <a:accent3>
        <a:srgbClr val="E0C599"/>
      </a:accent3>
      <a:accent4>
        <a:srgbClr val="32727C"/>
      </a:accent4>
      <a:accent5>
        <a:srgbClr val="CAA54D"/>
      </a:accent5>
      <a:accent6>
        <a:srgbClr val="871811"/>
      </a:accent6>
      <a:hlink>
        <a:srgbClr val="2E4964"/>
      </a:hlink>
      <a:folHlink>
        <a:srgbClr val="0069B4"/>
      </a:folHlink>
    </a:clrScheme>
    <a:fontScheme name="CD_IW-Relaunc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algn="l">
          <a:defRPr sz="2000" dirty="0" err="1" smtClean="0">
            <a:solidFill>
              <a:schemeClr val="accent2"/>
            </a:solidFill>
          </a:defRPr>
        </a:defPPr>
      </a:lstStyle>
    </a:txDef>
  </a:objectDefaults>
  <a:extraClrSchemeLst/>
  <a:custClrLst>
    <a:custClr name="Classic Blau">
      <a:srgbClr val="0069B4"/>
    </a:custClr>
    <a:custClr name="Aubergine">
      <a:srgbClr val="735069"/>
    </a:custClr>
    <a:custClr name="Ampel Rot">
      <a:srgbClr val="9C0F11"/>
    </a:custClr>
    <a:custClr name="Ampel Gelb">
      <a:srgbClr val="D8AE00"/>
    </a:custClr>
    <a:custClr name="Ampel Gruen">
      <a:srgbClr val="158143"/>
    </a:custClr>
  </a:custClrLst>
  <a:extLst>
    <a:ext uri="{05A4C25C-085E-4340-85A3-A5531E510DB2}">
      <thm15:themeFamily xmlns:thm15="http://schemas.microsoft.com/office/thememl/2012/main" name="IW 16 zu 9.potx" id="{360E8189-C19B-431C-BC18-A3B239D40A90}" vid="{B9DCE3F1-DDBB-4890-BBD6-A09DCCB1B3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CFE5F0CCF3C7408989BE7B9128436E" ma:contentTypeVersion="13" ma:contentTypeDescription="Ein neues Dokument erstellen." ma:contentTypeScope="" ma:versionID="c4d8f951f22f110fd76a2c87925aa398">
  <xsd:schema xmlns:xsd="http://www.w3.org/2001/XMLSchema" xmlns:xs="http://www.w3.org/2001/XMLSchema" xmlns:p="http://schemas.microsoft.com/office/2006/metadata/properties" xmlns:ns2="1911ada9-82f2-4447-a2d5-f534cda4d9ce" xmlns:ns3="d59d4d52-33e4-4e6b-a329-709c965b73c3" targetNamespace="http://schemas.microsoft.com/office/2006/metadata/properties" ma:root="true" ma:fieldsID="a0132b61743cf3e70411377d39ad626d" ns2:_="" ns3:_="">
    <xsd:import namespace="1911ada9-82f2-4447-a2d5-f534cda4d9ce"/>
    <xsd:import namespace="d59d4d52-33e4-4e6b-a329-709c965b7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1ada9-82f2-4447-a2d5-f534cda4d9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d4d52-33e4-4e6b-a329-709c965b73c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752803-8B20-4352-A5A7-8FD1403994B3}">
  <ds:schemaRefs>
    <ds:schemaRef ds:uri="1911ada9-82f2-4447-a2d5-f534cda4d9ce"/>
    <ds:schemaRef ds:uri="d59d4d52-33e4-4e6b-a329-709c965b73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A7DE3D6-0089-4209-AADD-2014753629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244412-3ECF-4670-8B8A-3F55AC0C622E}">
  <ds:schemaRefs>
    <ds:schemaRef ds:uri="http://purl.org/dc/elements/1.1/"/>
    <ds:schemaRef ds:uri="http://schemas.microsoft.com/office/2006/metadata/properties"/>
    <ds:schemaRef ds:uri="d59d4d52-33e4-4e6b-a329-709c965b73c3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911ada9-82f2-4447-a2d5-f534cda4d9ce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1546</Words>
  <Application>Microsoft Office PowerPoint</Application>
  <PresentationFormat>Bildschirmpräsentation (16:9)</PresentationFormat>
  <Paragraphs>367</Paragraphs>
  <Slides>32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Calibri</vt:lpstr>
      <vt:lpstr>MetaOT-Norm</vt:lpstr>
      <vt:lpstr>Times New Roman</vt:lpstr>
      <vt:lpstr>Wingdings</vt:lpstr>
      <vt:lpstr>CD-IW_Relaunch 16-9</vt:lpstr>
      <vt:lpstr>  </vt:lpstr>
      <vt:lpstr>Hybrides Arbeiten </vt:lpstr>
      <vt:lpstr>Hybrides Arbeiten </vt:lpstr>
      <vt:lpstr>Hybrides Arbeiten </vt:lpstr>
      <vt:lpstr>Hybrides Arbeiten </vt:lpstr>
      <vt:lpstr>Hybrides Arbeiten </vt:lpstr>
      <vt:lpstr>Hybrides Arbeiten </vt:lpstr>
      <vt:lpstr>Hybrides Arbeiten </vt:lpstr>
      <vt:lpstr>PowerPoint-Präsentation</vt:lpstr>
      <vt:lpstr>PowerPoint-Präsentation</vt:lpstr>
      <vt:lpstr>PowerPoint-Präsentation</vt:lpstr>
      <vt:lpstr>Erfolgreiche Aufgabeneinteilung und Zeitgestaltung  </vt:lpstr>
      <vt:lpstr>Erfolgreiche Aufgaben und Zeitgestaltung</vt:lpstr>
      <vt:lpstr>Erfolgreiche Aufgaben und Zeitgestaltung</vt:lpstr>
      <vt:lpstr>Erfolgreiche Aufgaben und Zeitgestaltung</vt:lpstr>
      <vt:lpstr>Erfolgreiche Aufgaben und Zeitgestaltung</vt:lpstr>
      <vt:lpstr>Erfolgreiche Aufgaben und Zeitgestaltung</vt:lpstr>
      <vt:lpstr>Erfolgreiche Aufgabeneinteilung und Zeitgestaltung  </vt:lpstr>
      <vt:lpstr>PowerPoint-Präsentation</vt:lpstr>
      <vt:lpstr>Digitale Kommunikation </vt:lpstr>
      <vt:lpstr>Digitale Kommunikation </vt:lpstr>
      <vt:lpstr>Führung von hybriden Teams </vt:lpstr>
      <vt:lpstr>Verbundenheit </vt:lpstr>
      <vt:lpstr>Büro als Raum der Begegnung </vt:lpstr>
      <vt:lpstr>Auch über Distanz Kontakt zu Mitarbeitenden halten</vt:lpstr>
      <vt:lpstr>Kontakt zu Mitarbeitenden halten </vt:lpstr>
      <vt:lpstr>Führung von hybriden Teams </vt:lpstr>
      <vt:lpstr>.</vt:lpstr>
      <vt:lpstr>Passende Zielrahmensetzung </vt:lpstr>
      <vt:lpstr>Orientierung im Homeoffice geben</vt:lpstr>
      <vt:lpstr>Kompetenzzentrum Fachkräftesicherung: KOFA 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Weiterbildung 4.0 Ohne Strategie geht es nicht – Gemeinsam die Mitarbeitenden fit für die Zukunft Ihres Unternehmens machen</dc:title>
  <dc:creator>Schöpp, Miriam</dc:creator>
  <cp:lastModifiedBy>Breidenbach, Nicole</cp:lastModifiedBy>
  <cp:revision>6</cp:revision>
  <dcterms:created xsi:type="dcterms:W3CDTF">2021-01-26T12:02:53Z</dcterms:created>
  <dcterms:modified xsi:type="dcterms:W3CDTF">2021-09-03T08:40:52Z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0x0101008BCFE5F0CCF3C7408989BE7B9128436E</vt:lpwstr>
  </property>
</Properties>
</file>